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4" r:id="rId5"/>
    <p:sldId id="266" r:id="rId6"/>
    <p:sldId id="267" r:id="rId7"/>
    <p:sldId id="268" r:id="rId8"/>
    <p:sldId id="269" r:id="rId9"/>
    <p:sldId id="270" r:id="rId10"/>
    <p:sldId id="272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EB0E-FF11-4131-8F8E-280F75D973A7}" type="datetimeFigureOut">
              <a:rPr lang="sr-Latn-RS" smtClean="0"/>
              <a:t>7.11.2024.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A7A8-BA99-4E67-AE31-627D316A3C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32834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EB0E-FF11-4131-8F8E-280F75D973A7}" type="datetimeFigureOut">
              <a:rPr lang="sr-Latn-RS" smtClean="0"/>
              <a:t>7.11.2024.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A7A8-BA99-4E67-AE31-627D316A3C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9052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EB0E-FF11-4131-8F8E-280F75D973A7}" type="datetimeFigureOut">
              <a:rPr lang="sr-Latn-RS" smtClean="0"/>
              <a:t>7.11.2024.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A7A8-BA99-4E67-AE31-627D316A3C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4498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EB0E-FF11-4131-8F8E-280F75D973A7}" type="datetimeFigureOut">
              <a:rPr lang="sr-Latn-RS" smtClean="0"/>
              <a:t>7.11.2024.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A7A8-BA99-4E67-AE31-627D316A3C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69301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EB0E-FF11-4131-8F8E-280F75D973A7}" type="datetimeFigureOut">
              <a:rPr lang="sr-Latn-RS" smtClean="0"/>
              <a:t>7.11.2024.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A7A8-BA99-4E67-AE31-627D316A3C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69480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EB0E-FF11-4131-8F8E-280F75D973A7}" type="datetimeFigureOut">
              <a:rPr lang="sr-Latn-RS" smtClean="0"/>
              <a:t>7.11.2024.</a:t>
            </a:fld>
            <a:endParaRPr lang="sr-Latn-R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A7A8-BA99-4E67-AE31-627D316A3C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30897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EB0E-FF11-4131-8F8E-280F75D973A7}" type="datetimeFigureOut">
              <a:rPr lang="sr-Latn-RS" smtClean="0"/>
              <a:t>7.11.2024.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A7A8-BA99-4E67-AE31-627D316A3C2F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11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EB0E-FF11-4131-8F8E-280F75D973A7}" type="datetimeFigureOut">
              <a:rPr lang="sr-Latn-RS" smtClean="0"/>
              <a:t>7.11.2024.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A7A8-BA99-4E67-AE31-627D316A3C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3927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EB0E-FF11-4131-8F8E-280F75D973A7}" type="datetimeFigureOut">
              <a:rPr lang="sr-Latn-RS" smtClean="0"/>
              <a:t>7.11.2024.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A7A8-BA99-4E67-AE31-627D316A3C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340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EB0E-FF11-4131-8F8E-280F75D973A7}" type="datetimeFigureOut">
              <a:rPr lang="sr-Latn-RS" smtClean="0"/>
              <a:t>7.11.2024.</a:t>
            </a:fld>
            <a:endParaRPr lang="sr-Latn-R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sr-Latn-R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A7A8-BA99-4E67-AE31-627D316A3C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6800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B16EB0E-FF11-4131-8F8E-280F75D973A7}" type="datetimeFigureOut">
              <a:rPr lang="sr-Latn-RS" smtClean="0"/>
              <a:t>7.11.2024.</a:t>
            </a:fld>
            <a:endParaRPr lang="sr-Latn-R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sr-Latn-R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A7A8-BA99-4E67-AE31-627D316A3C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8508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B16EB0E-FF11-4131-8F8E-280F75D973A7}" type="datetimeFigureOut">
              <a:rPr lang="sr-Latn-RS" smtClean="0"/>
              <a:t>7.11.2024.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C11A7A8-BA99-4E67-AE31-627D316A3C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4124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982947"/>
            <a:ext cx="8991600" cy="1645920"/>
          </a:xfrm>
        </p:spPr>
        <p:txBody>
          <a:bodyPr/>
          <a:lstStyle/>
          <a:p>
            <a:r>
              <a:rPr lang="sr-Latn-RS" dirty="0"/>
              <a:t>Metode preciznih geodetskih merenja i obrade podataka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7193" y="4378301"/>
            <a:ext cx="5317611" cy="123989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sr-Latn-RS" dirty="0"/>
              <a:t>Prof. dr Vladimir Bulatović	vbulat2003@yahoo.com </a:t>
            </a:r>
          </a:p>
          <a:p>
            <a:pPr algn="l"/>
            <a:r>
              <a:rPr lang="sr-Latn-RS" dirty="0"/>
              <a:t>dr Marko Marković	            	marko_m@uns.ac.rs </a:t>
            </a:r>
          </a:p>
          <a:p>
            <a:pPr algn="l"/>
            <a:r>
              <a:rPr lang="sr-Latn-RS" dirty="0"/>
              <a:t>Tatjana </a:t>
            </a:r>
            <a:r>
              <a:rPr lang="sr-Latn-RS" dirty="0" err="1"/>
              <a:t>Budimirov</a:t>
            </a:r>
            <a:r>
              <a:rPr lang="sr-Latn-RS" dirty="0"/>
              <a:t> 		tatjana.kuzmic@uns.ac.rs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blackWhite">
          <a:xfrm>
            <a:off x="2120184" y="3013657"/>
            <a:ext cx="7951631" cy="829172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i="1" dirty="0"/>
              <a:t>NIVELMAN </a:t>
            </a:r>
            <a:r>
              <a:rPr lang="en-GB" sz="2400" i="1" dirty="0" err="1"/>
              <a:t>i</a:t>
            </a:r>
            <a:r>
              <a:rPr lang="en-GB" sz="2400" i="1" dirty="0"/>
              <a:t> </a:t>
            </a:r>
            <a:r>
              <a:rPr lang="en-GB" sz="2400" i="1" dirty="0" err="1"/>
              <a:t>refrakcija</a:t>
            </a:r>
            <a:endParaRPr lang="sr-Latn-RS" sz="2400" i="1" dirty="0"/>
          </a:p>
        </p:txBody>
      </p:sp>
    </p:spTree>
    <p:extLst>
      <p:ext uri="{BB962C8B-B14F-4D97-AF65-F5344CB8AC3E}">
        <p14:creationId xmlns:p14="http://schemas.microsoft.com/office/powerpoint/2010/main" val="2178522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REFRAKCIJA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Formirati tabelu</a:t>
            </a:r>
          </a:p>
          <a:p>
            <a:endParaRPr lang="sr-Latn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4872261"/>
                  </p:ext>
                </p:extLst>
              </p:nvPr>
            </p:nvGraphicFramePr>
            <p:xfrm>
              <a:off x="5138673" y="2638044"/>
              <a:ext cx="5422006" cy="370065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778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102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3278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3278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3278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32789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432789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45253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479104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432789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432789">
                      <a:extLst>
                        <a:ext uri="{9D8B030D-6E8A-4147-A177-3AD203B41FA5}">
                          <a16:colId xmlns:a16="http://schemas.microsoft.com/office/drawing/2014/main" val="20010"/>
                        </a:ext>
                      </a:extLst>
                    </a:gridCol>
                    <a:gridCol w="492011">
                      <a:extLst>
                        <a:ext uri="{9D8B030D-6E8A-4147-A177-3AD203B41FA5}">
                          <a16:colId xmlns:a16="http://schemas.microsoft.com/office/drawing/2014/main" val="20011"/>
                        </a:ext>
                      </a:extLst>
                    </a:gridCol>
                  </a:tblGrid>
                  <a:tr h="41978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Tačka</a:t>
                          </a:r>
                          <a:endParaRPr lang="sr-Latn-RS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1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r-Latn-RS" sz="1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6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sr-Latn-RS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978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Vreme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r-Latn-RS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r-Latn-RS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r-Latn-RS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r-Latn-RS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𝑉𝑉</m:t>
                                </m:r>
                              </m:oMath>
                            </m:oMathPara>
                          </a14:m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r-Latn-RS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r-Latn-RS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2624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h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°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`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"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°</a:t>
                          </a:r>
                          <a:endParaRPr lang="sr-Latn-RS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`</a:t>
                          </a:r>
                          <a:endParaRPr lang="sr-Latn-RS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"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"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°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`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"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"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5856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80117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4779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1978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Tačka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1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r-Latn-RS" sz="1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6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sr-Latn-RS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978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Vreme</a:t>
                          </a:r>
                          <a:endParaRPr lang="sr-Latn-RS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r-Latn-RS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r-Latn-RS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𝑉𝑉</m:t>
                                </m:r>
                              </m:oMath>
                            </m:oMathPara>
                          </a14:m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r-Latn-RS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r-Latn-RS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r-Latn-RS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r-Latn-RS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4779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h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°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`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"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°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`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"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"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°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`</a:t>
                          </a:r>
                          <a:endParaRPr lang="sr-Latn-RS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"</a:t>
                          </a:r>
                          <a:endParaRPr lang="sr-Latn-RS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"</a:t>
                          </a:r>
                          <a:endParaRPr lang="sr-Latn-RS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4779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4779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4779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4872261"/>
                  </p:ext>
                </p:extLst>
              </p:nvPr>
            </p:nvGraphicFramePr>
            <p:xfrm>
              <a:off x="5138673" y="2638044"/>
              <a:ext cx="5422006" cy="370065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77811"/>
                    <a:gridCol w="391027"/>
                    <a:gridCol w="432789"/>
                    <a:gridCol w="432789"/>
                    <a:gridCol w="432789"/>
                    <a:gridCol w="432789"/>
                    <a:gridCol w="432789"/>
                    <a:gridCol w="452530"/>
                    <a:gridCol w="479104"/>
                    <a:gridCol w="432789"/>
                    <a:gridCol w="432789"/>
                    <a:gridCol w="492011"/>
                  </a:tblGrid>
                  <a:tr h="41978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Tačka</a:t>
                          </a:r>
                          <a:endParaRPr lang="sr-Latn-RS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1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2060" t="-1449" r="-251" b="-78405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</a:tr>
                  <a:tr h="41978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Vreme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6602" t="-101449" r="-287379" b="-68405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41121" t="-101449" r="-176636" b="-68405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697297" t="-101449" r="-410811" b="-684058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66968" t="-101449" r="-37557" b="-68405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1235" t="-101449" r="-2469" b="-684058"/>
                          </a:stretch>
                        </a:blipFill>
                      </a:tcPr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h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°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`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"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°</a:t>
                          </a:r>
                          <a:endParaRPr lang="sr-Latn-RS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`</a:t>
                          </a:r>
                          <a:endParaRPr lang="sr-Latn-RS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"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"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°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`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"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"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25856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280117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24779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1978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Tačka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1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2060" t="-446377" r="-251" b="-33913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</a:tr>
                  <a:tr h="41978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Vreme</a:t>
                          </a:r>
                          <a:endParaRPr lang="sr-Latn-RS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6602" t="-546377" r="-287379" b="-23913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41121" t="-546377" r="-176636" b="-23913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697297" t="-546377" r="-410811" b="-239130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66968" t="-546377" r="-37557" b="-23913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1235" t="-546377" r="-2469" b="-239130"/>
                          </a:stretch>
                        </a:blipFill>
                      </a:tcPr>
                    </a:tc>
                  </a:tr>
                  <a:tr h="24779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h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°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`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"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°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`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"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"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°</a:t>
                          </a:r>
                          <a:endParaRPr lang="sr-Latn-R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`</a:t>
                          </a:r>
                          <a:endParaRPr lang="sr-Latn-RS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"</a:t>
                          </a:r>
                          <a:endParaRPr lang="sr-Latn-RS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"</a:t>
                          </a:r>
                          <a:endParaRPr lang="sr-Latn-RS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24779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24779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24779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0690" marR="5069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88234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REFRAKCIJA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31136" y="2638044"/>
                <a:ext cx="7729728" cy="4084728"/>
              </a:xfrm>
            </p:spPr>
            <p:txBody>
              <a:bodyPr>
                <a:normAutofit/>
              </a:bodyPr>
              <a:lstStyle/>
              <a:p>
                <a:r>
                  <a:rPr lang="de-DE" dirty="0"/>
                  <a:t>Najpre je potrebno odrediti dvostruku vrednost vertikalne kolimacije po formuli:</a:t>
                </a:r>
                <a:endParaRPr lang="sr-Latn-R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𝑉𝑉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𝐾𝐿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𝐾𝐷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−360⁰</m:t>
                      </m:r>
                    </m:oMath>
                  </m:oMathPara>
                </a14:m>
                <a:endParaRPr lang="sr-Latn-RS" dirty="0"/>
              </a:p>
              <a:p>
                <a:r>
                  <a:rPr lang="sr-Latn-RS" dirty="0"/>
                  <a:t>Z</a:t>
                </a:r>
                <a:r>
                  <a:rPr lang="en-US" dirty="0"/>
                  <a:t>a </a:t>
                </a:r>
                <a:r>
                  <a:rPr lang="en-US" dirty="0" err="1"/>
                  <a:t>svaki</a:t>
                </a:r>
                <a:r>
                  <a:rPr lang="en-US" dirty="0"/>
                  <a:t> par </a:t>
                </a:r>
                <a:r>
                  <a:rPr lang="en-US" dirty="0" err="1"/>
                  <a:t>merenja</a:t>
                </a:r>
                <a:r>
                  <a:rPr lang="en-US" dirty="0"/>
                  <a:t> </a:t>
                </a:r>
                <a:r>
                  <a:rPr lang="en-US" dirty="0" err="1"/>
                  <a:t>mogu</a:t>
                </a:r>
                <a:r>
                  <a:rPr lang="en-US" dirty="0"/>
                  <a:t> se </a:t>
                </a:r>
                <a:r>
                  <a:rPr lang="en-US" dirty="0" err="1"/>
                  <a:t>odrediti</a:t>
                </a:r>
                <a:r>
                  <a:rPr lang="en-US" dirty="0"/>
                  <a:t> </a:t>
                </a:r>
                <a:r>
                  <a:rPr lang="en-US" dirty="0" err="1"/>
                  <a:t>popravljene</a:t>
                </a:r>
                <a:r>
                  <a:rPr lang="en-US" dirty="0"/>
                  <a:t> </a:t>
                </a:r>
                <a:r>
                  <a:rPr lang="en-US" dirty="0" err="1"/>
                  <a:t>vrednosti</a:t>
                </a:r>
                <a:r>
                  <a:rPr lang="en-US" dirty="0"/>
                  <a:t> </a:t>
                </a:r>
                <a:r>
                  <a:rPr lang="en-US" dirty="0" err="1"/>
                  <a:t>čitanja</a:t>
                </a:r>
                <a:r>
                  <a:rPr lang="en-US" dirty="0"/>
                  <a:t> </a:t>
                </a:r>
                <a:r>
                  <a:rPr lang="en-US" dirty="0" err="1"/>
                  <a:t>zenitnih</a:t>
                </a:r>
                <a:r>
                  <a:rPr lang="en-US" dirty="0"/>
                  <a:t> </a:t>
                </a:r>
                <a:r>
                  <a:rPr lang="en-US" dirty="0" err="1"/>
                  <a:t>odstojanja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sr-Latn-R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sr-Latn-RS" i="1" dirty="0"/>
                        <m:t>= </m:t>
                      </m:r>
                      <m:r>
                        <m:rPr>
                          <m:nor/>
                        </m:rPr>
                        <a:rPr lang="sr-Latn-RS" i="1" dirty="0"/>
                        <m:t>KL</m:t>
                      </m:r>
                      <m:r>
                        <m:rPr>
                          <m:nor/>
                        </m:rPr>
                        <a:rPr lang="sr-Latn-RS" i="1" dirty="0"/>
                        <m:t> </m:t>
                      </m:r>
                      <m:r>
                        <m:rPr>
                          <m:nor/>
                        </m:rPr>
                        <a:rPr lang="en-GB" b="0" i="1" dirty="0" smtClean="0"/>
                        <m:t>−</m:t>
                      </m:r>
                      <m:r>
                        <m:rPr>
                          <m:nor/>
                        </m:rPr>
                        <a:rPr lang="sr-Latn-RS" i="1" dirty="0"/>
                        <m:t> 2</m:t>
                      </m:r>
                      <m:r>
                        <m:rPr>
                          <m:nor/>
                        </m:rPr>
                        <a:rPr lang="sr-Latn-RS" i="1" dirty="0"/>
                        <m:t>VV</m:t>
                      </m:r>
                      <m:r>
                        <m:rPr>
                          <m:nor/>
                        </m:rPr>
                        <a:rPr lang="sr-Latn-RS" i="1" dirty="0"/>
                        <m:t>/2</m:t>
                      </m:r>
                    </m:oMath>
                  </m:oMathPara>
                </a14:m>
                <a:endParaRPr lang="sr-Latn-RS" i="1" dirty="0"/>
              </a:p>
              <a:p>
                <a:r>
                  <a:rPr lang="en-US" dirty="0" err="1"/>
                  <a:t>Radi</a:t>
                </a:r>
                <a:r>
                  <a:rPr lang="en-US" dirty="0"/>
                  <a:t> </a:t>
                </a:r>
                <a:r>
                  <a:rPr lang="en-US" dirty="0" err="1"/>
                  <a:t>kontrole</a:t>
                </a:r>
                <a:r>
                  <a:rPr lang="en-US" dirty="0"/>
                  <a:t> </a:t>
                </a:r>
                <a:r>
                  <a:rPr lang="en-US" dirty="0" err="1"/>
                  <a:t>dobijenih</a:t>
                </a:r>
                <a:r>
                  <a:rPr lang="en-US" dirty="0"/>
                  <a:t> </a:t>
                </a:r>
                <a:r>
                  <a:rPr lang="en-US" dirty="0" err="1"/>
                  <a:t>rezultata</a:t>
                </a:r>
                <a:r>
                  <a:rPr lang="en-US" dirty="0"/>
                  <a:t>, </a:t>
                </a:r>
                <a:r>
                  <a:rPr lang="en-US" dirty="0" err="1"/>
                  <a:t>može</a:t>
                </a:r>
                <a:r>
                  <a:rPr lang="en-US" dirty="0"/>
                  <a:t> se </a:t>
                </a:r>
                <a:r>
                  <a:rPr lang="en-US" dirty="0" err="1"/>
                  <a:t>izračunati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uslovno</a:t>
                </a:r>
                <a:r>
                  <a:rPr lang="en-US" dirty="0"/>
                  <a:t> </a:t>
                </a:r>
                <a:r>
                  <a:rPr lang="en-US" dirty="0" err="1"/>
                  <a:t>tačna</a:t>
                </a:r>
                <a:r>
                  <a:rPr lang="en-US" dirty="0"/>
                  <a:t> </a:t>
                </a:r>
                <a:r>
                  <a:rPr lang="en-US" dirty="0" err="1"/>
                  <a:t>vrednost</a:t>
                </a:r>
                <a:r>
                  <a:rPr lang="en-US" dirty="0"/>
                  <a:t> </a:t>
                </a:r>
                <a:r>
                  <a:rPr lang="en-US" dirty="0" err="1"/>
                  <a:t>zenitnog</a:t>
                </a:r>
                <a:r>
                  <a:rPr lang="en-US" dirty="0"/>
                  <a:t> </a:t>
                </a:r>
                <a:r>
                  <a:rPr lang="en-US" dirty="0" err="1"/>
                  <a:t>odstojanja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korišćenjem</a:t>
                </a:r>
                <a:r>
                  <a:rPr lang="en-US" dirty="0"/>
                  <a:t> </a:t>
                </a:r>
                <a:r>
                  <a:rPr lang="en-US" dirty="0" err="1"/>
                  <a:t>uslovno</a:t>
                </a:r>
                <a:r>
                  <a:rPr lang="en-US" dirty="0"/>
                  <a:t> </a:t>
                </a:r>
                <a:r>
                  <a:rPr lang="en-US" dirty="0" err="1"/>
                  <a:t>tačne</a:t>
                </a:r>
                <a:r>
                  <a:rPr lang="en-US" dirty="0"/>
                  <a:t> </a:t>
                </a:r>
                <a:r>
                  <a:rPr lang="en-US" dirty="0" err="1"/>
                  <a:t>visinske</a:t>
                </a:r>
                <a:r>
                  <a:rPr lang="en-US" dirty="0"/>
                  <a:t> </a:t>
                </a:r>
                <a:r>
                  <a:rPr lang="en-US" dirty="0" err="1"/>
                  <a:t>razlike</a:t>
                </a:r>
                <a:r>
                  <a:rPr lang="en-US" dirty="0"/>
                  <a:t> </a:t>
                </a:r>
                <a:r>
                  <a:rPr lang="en-US" dirty="0" err="1"/>
                  <a:t>iz</a:t>
                </a:r>
                <a:r>
                  <a:rPr lang="en-US" dirty="0"/>
                  <a:t> </a:t>
                </a:r>
                <a:r>
                  <a:rPr lang="en-US" dirty="0" err="1"/>
                  <a:t>geometrijskog</a:t>
                </a:r>
                <a:r>
                  <a:rPr lang="en-US" dirty="0"/>
                  <a:t> </a:t>
                </a:r>
                <a:r>
                  <a:rPr lang="en-US" dirty="0" err="1"/>
                  <a:t>nivelmana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osnovu</a:t>
                </a:r>
                <a:r>
                  <a:rPr lang="en-US" dirty="0"/>
                  <a:t> </a:t>
                </a:r>
                <a:r>
                  <a:rPr lang="en-US" dirty="0" err="1"/>
                  <a:t>izraza</a:t>
                </a:r>
                <a:r>
                  <a:rPr lang="en-US" dirty="0"/>
                  <a:t>:</a:t>
                </a:r>
                <a:endParaRPr lang="sr-Latn-R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de-DE" dirty="0"/>
                  <a:t> ili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de-DE" i="1" dirty="0"/>
                  <a:t>;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sr-Latn-R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</m:fName>
                                    <m:e>
                                      <m:sSup>
                                        <m:sSupPr>
                                          <m:ctrlPr>
                                            <a:rPr lang="sr-Latn-R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90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°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∗∆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sr-Latn-RS" dirty="0"/>
              </a:p>
              <a:p>
                <a:endParaRPr lang="sr-Latn-RS" dirty="0"/>
              </a:p>
              <a:p>
                <a:endParaRPr lang="sr-Latn-RS" dirty="0"/>
              </a:p>
              <a:p>
                <a:endParaRPr lang="sr-Latn-R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1136" y="2638044"/>
                <a:ext cx="7729728" cy="4084728"/>
              </a:xfrm>
              <a:blipFill rotWithShape="0">
                <a:blip r:embed="rId2"/>
                <a:stretch>
                  <a:fillRect l="-473" t="-896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9277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refrakcija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31136" y="2331076"/>
                <a:ext cx="7729728" cy="4526924"/>
              </a:xfrm>
            </p:spPr>
            <p:txBody>
              <a:bodyPr>
                <a:normAutofit/>
              </a:bodyPr>
              <a:lstStyle/>
              <a:p>
                <a:r>
                  <a:rPr lang="sr-Latn-RS" b="1" dirty="0"/>
                  <a:t>Računanje koeficijenta refrakcije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𝒁</m:t>
                        </m:r>
                      </m:sub>
                    </m:sSub>
                  </m:oMath>
                </a14:m>
                <a:endParaRPr lang="sr-Latn-RS" b="1" dirty="0"/>
              </a:p>
              <a:p>
                <a:endParaRPr lang="sr-Latn-R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type m:val="skw"/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180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sr-Latn-RS" dirty="0"/>
              </a:p>
              <a:p>
                <a:pPr marL="0" indent="0">
                  <a:buNone/>
                </a:pPr>
                <a:endParaRPr lang="sr-Latn-R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6378 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de-DE" i="1" dirty="0"/>
                  <a:t> - poluprečnik Zemlje</a:t>
                </a:r>
                <a:endParaRPr lang="sr-Latn-R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de-DE" i="1" dirty="0"/>
                  <a:t> – kosa dužina u km</a:t>
                </a:r>
                <a:endParaRPr lang="sr-Latn-R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i="1" dirty="0"/>
                  <a:t>- merena zenitna odstojanja sa tačaka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i="1" dirty="0"/>
                  <a:t> 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sr-Latn-RS" dirty="0"/>
              </a:p>
              <a:p>
                <a:endParaRPr lang="sr-Latn-RS" dirty="0"/>
              </a:p>
              <a:p>
                <a:endParaRPr lang="sr-Latn-R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1136" y="2331076"/>
                <a:ext cx="7729728" cy="4526924"/>
              </a:xfrm>
              <a:blipFill rotWithShape="0">
                <a:blip r:embed="rId2"/>
                <a:stretch>
                  <a:fillRect l="-473" t="-673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155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refrakcija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31136" y="2331076"/>
                <a:ext cx="7729728" cy="452692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sr-Latn-RS" b="1" dirty="0"/>
                  <a:t>Računanje koeficijenta refrakcije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𝒕𝒑</m:t>
                        </m:r>
                      </m:sub>
                    </m:sSub>
                  </m:oMath>
                </a14:m>
                <a:endParaRPr lang="sr-Latn-RS" b="1" dirty="0"/>
              </a:p>
              <a:p>
                <a:endParaRPr lang="sr-Latn-R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𝑡𝑝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=503∙</m:t>
                      </m:r>
                      <m:f>
                        <m:f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sSup>
                            <m:sSup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0,0343+</m:t>
                          </m:r>
                          <m:f>
                            <m:f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i="1" dirty="0"/>
                  <a:t> – </a:t>
                </a:r>
                <a:r>
                  <a:rPr lang="en-US" i="1" dirty="0" err="1"/>
                  <a:t>pritisak</a:t>
                </a:r>
                <a:r>
                  <a:rPr lang="en-US" i="1" dirty="0"/>
                  <a:t> u </a:t>
                </a:r>
                <a:r>
                  <a:rPr lang="en-US" i="1" dirty="0" err="1"/>
                  <a:t>hPa</a:t>
                </a:r>
                <a:endParaRPr lang="sr-Latn-R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i="1" dirty="0"/>
                  <a:t> – </a:t>
                </a:r>
                <a:r>
                  <a:rPr lang="en-US" i="1" dirty="0" err="1"/>
                  <a:t>temperatura</a:t>
                </a:r>
                <a:r>
                  <a:rPr lang="en-US" i="1" dirty="0"/>
                  <a:t> u </a:t>
                </a:r>
                <a:r>
                  <a:rPr lang="en-US" i="1" dirty="0" err="1"/>
                  <a:t>Kelvinima</a:t>
                </a:r>
                <a:endParaRPr lang="sr-Latn-R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i="1" dirty="0"/>
                  <a:t> – </a:t>
                </a:r>
                <a:r>
                  <a:rPr lang="en-US" i="1" dirty="0" err="1"/>
                  <a:t>temperaturni</a:t>
                </a:r>
                <a:r>
                  <a:rPr lang="en-US" i="1" dirty="0"/>
                  <a:t> </a:t>
                </a:r>
                <a:r>
                  <a:rPr lang="en-US" i="1" dirty="0" err="1"/>
                  <a:t>gradijent</a:t>
                </a:r>
                <a:endParaRPr lang="sr-Latn-RS" dirty="0"/>
              </a:p>
              <a:p>
                <a:r>
                  <a:rPr lang="en-US" i="1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/>
                  <a:t> – temperature </a:t>
                </a:r>
                <a:r>
                  <a:rPr lang="en-US" i="1" dirty="0" err="1"/>
                  <a:t>na</a:t>
                </a:r>
                <a:r>
                  <a:rPr lang="en-US" i="1" dirty="0"/>
                  <a:t> </a:t>
                </a:r>
                <a:r>
                  <a:rPr lang="en-US" i="1" dirty="0" err="1"/>
                  <a:t>tačkama</a:t>
                </a:r>
                <a:r>
                  <a:rPr lang="en-US" i="1" dirty="0"/>
                  <a:t> 1 </a:t>
                </a:r>
                <a:r>
                  <a:rPr lang="en-US" i="1" dirty="0" err="1"/>
                  <a:t>i</a:t>
                </a:r>
                <a:r>
                  <a:rPr lang="en-US" i="1" dirty="0"/>
                  <a:t> 2;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/>
                  <a:t> – </a:t>
                </a:r>
                <a:r>
                  <a:rPr lang="en-US" i="1" dirty="0" err="1"/>
                  <a:t>nadmorske</a:t>
                </a:r>
                <a:r>
                  <a:rPr lang="en-US" i="1" dirty="0"/>
                  <a:t> </a:t>
                </a:r>
                <a:r>
                  <a:rPr lang="en-US" i="1" dirty="0" err="1"/>
                  <a:t>visine</a:t>
                </a:r>
                <a:r>
                  <a:rPr lang="en-US" i="1" dirty="0"/>
                  <a:t> </a:t>
                </a:r>
                <a:r>
                  <a:rPr lang="en-US" i="1" dirty="0" err="1"/>
                  <a:t>tačaka</a:t>
                </a:r>
                <a:r>
                  <a:rPr lang="en-US" i="1" dirty="0"/>
                  <a:t> 1 </a:t>
                </a:r>
                <a:r>
                  <a:rPr lang="en-US" i="1" dirty="0" err="1"/>
                  <a:t>i</a:t>
                </a:r>
                <a:r>
                  <a:rPr lang="en-US" i="1" dirty="0"/>
                  <a:t> 2</a:t>
                </a:r>
                <a:r>
                  <a:rPr lang="sr-Latn-RS" i="1" dirty="0"/>
                  <a:t> u m</a:t>
                </a:r>
                <a:r>
                  <a:rPr lang="en-US" i="1" dirty="0"/>
                  <a:t>)</a:t>
                </a:r>
                <a:endParaRPr lang="sr-Latn-RS" i="1" dirty="0"/>
              </a:p>
              <a:p>
                <a:endParaRPr lang="sr-Latn-RS" i="1" dirty="0"/>
              </a:p>
              <a:p>
                <a:r>
                  <a:rPr lang="en-US" i="1" dirty="0" err="1"/>
                  <a:t>Napomena</a:t>
                </a:r>
                <a:r>
                  <a:rPr lang="en-US" i="1" dirty="0"/>
                  <a:t>: U </a:t>
                </a:r>
                <a:r>
                  <a:rPr lang="en-US" i="1" dirty="0" err="1"/>
                  <a:t>izrazu</a:t>
                </a:r>
                <a:r>
                  <a:rPr lang="en-US" i="1" dirty="0"/>
                  <a:t> </a:t>
                </a:r>
                <a:r>
                  <a:rPr lang="en-US" i="1" dirty="0" err="1"/>
                  <a:t>za</a:t>
                </a:r>
                <a:r>
                  <a:rPr lang="en-US" i="1" dirty="0"/>
                  <a:t> </a:t>
                </a:r>
                <a:r>
                  <a:rPr lang="en-US" i="1" dirty="0" err="1"/>
                  <a:t>određivanje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𝑡𝑝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i="1" dirty="0" err="1"/>
                  <a:t>član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𝐻</m:t>
                        </m:r>
                      </m:den>
                    </m:f>
                  </m:oMath>
                </a14:m>
                <a:r>
                  <a:rPr lang="en-US" i="1" dirty="0"/>
                  <a:t> se </a:t>
                </a:r>
                <a:r>
                  <a:rPr lang="en-US" i="1" dirty="0" err="1"/>
                  <a:t>računa</a:t>
                </a:r>
                <a:r>
                  <a:rPr lang="en-US" i="1" dirty="0"/>
                  <a:t> </a:t>
                </a:r>
                <a:r>
                  <a:rPr lang="en-US" i="1" dirty="0" err="1"/>
                  <a:t>kao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𝐻</m:t>
                        </m:r>
                      </m:den>
                    </m:f>
                  </m:oMath>
                </a14:m>
                <a:r>
                  <a:rPr lang="en-US" i="1" dirty="0"/>
                  <a:t> </a:t>
                </a:r>
                <a:r>
                  <a:rPr lang="en-US" i="1" dirty="0" err="1"/>
                  <a:t>pri</a:t>
                </a:r>
                <a:r>
                  <a:rPr lang="en-US" i="1" dirty="0"/>
                  <a:t> </a:t>
                </a:r>
                <a:r>
                  <a:rPr lang="en-US" i="1" dirty="0" err="1"/>
                  <a:t>čemu</a:t>
                </a:r>
                <a:r>
                  <a:rPr lang="en-US" i="1" dirty="0"/>
                  <a:t> 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/>
                  <a:t>, </a:t>
                </a:r>
                <a:r>
                  <a:rPr lang="en-US" i="1" dirty="0" err="1"/>
                  <a:t>dok</a:t>
                </a:r>
                <a:r>
                  <a:rPr lang="en-US" i="1" dirty="0"/>
                  <a:t> se </a:t>
                </a:r>
                <a:r>
                  <a:rPr lang="en-US" i="1" dirty="0" err="1"/>
                  <a:t>kao</a:t>
                </a:r>
                <a:r>
                  <a:rPr lang="en-US" i="1" dirty="0"/>
                  <a:t> </a:t>
                </a:r>
                <a:r>
                  <a:rPr lang="en-US" i="1" dirty="0" err="1"/>
                  <a:t>vrednost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i="1" dirty="0" err="1"/>
                  <a:t>uzima</a:t>
                </a:r>
                <a:r>
                  <a:rPr lang="en-US" i="1" dirty="0"/>
                  <a:t> </a:t>
                </a:r>
                <a:r>
                  <a:rPr lang="en-US" i="1" dirty="0" err="1"/>
                  <a:t>visinska</a:t>
                </a:r>
                <a:r>
                  <a:rPr lang="en-US" i="1" dirty="0"/>
                  <a:t> </a:t>
                </a:r>
                <a:r>
                  <a:rPr lang="en-US" i="1" dirty="0" err="1"/>
                  <a:t>razlika</a:t>
                </a:r>
                <a:r>
                  <a:rPr lang="en-US" i="1" dirty="0"/>
                  <a:t> </a:t>
                </a:r>
                <a:r>
                  <a:rPr lang="en-US" i="1" dirty="0" err="1"/>
                  <a:t>dobijena</a:t>
                </a:r>
                <a:r>
                  <a:rPr lang="en-US" i="1" dirty="0"/>
                  <a:t> </a:t>
                </a:r>
                <a:r>
                  <a:rPr lang="en-US" i="1" dirty="0" err="1"/>
                  <a:t>geometrijskim</a:t>
                </a:r>
                <a:r>
                  <a:rPr lang="en-US" i="1" dirty="0"/>
                  <a:t> </a:t>
                </a:r>
                <a:r>
                  <a:rPr lang="en-US" i="1" dirty="0" err="1"/>
                  <a:t>nivelmanom</a:t>
                </a:r>
                <a:r>
                  <a:rPr lang="en-US" i="1" dirty="0"/>
                  <a:t>.</a:t>
                </a:r>
                <a:endParaRPr lang="sr-Latn-RS" i="1" dirty="0"/>
              </a:p>
              <a:p>
                <a:endParaRPr lang="sr-Latn-RS" dirty="0"/>
              </a:p>
              <a:p>
                <a:endParaRPr lang="sr-Latn-R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1136" y="2331076"/>
                <a:ext cx="7729728" cy="4526924"/>
              </a:xfrm>
              <a:blipFill rotWithShape="0">
                <a:blip r:embed="rId2"/>
                <a:stretch>
                  <a:fillRect l="-473" t="-1211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0104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refrakcija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31136" y="2965919"/>
                <a:ext cx="7729728" cy="3101983"/>
              </a:xfrm>
            </p:spPr>
            <p:txBody>
              <a:bodyPr/>
              <a:lstStyle/>
              <a:p>
                <a:r>
                  <a:rPr lang="sr-Latn-RS" dirty="0"/>
                  <a:t>Podatke formatirati kao tabelu</a:t>
                </a:r>
              </a:p>
              <a:p>
                <a:endParaRPr lang="sr-Latn-RS" dirty="0"/>
              </a:p>
              <a:p>
                <a:endParaRPr lang="sr-Latn-RS" dirty="0"/>
              </a:p>
              <a:p>
                <a:r>
                  <a:rPr lang="sr-Latn-RS" dirty="0"/>
                  <a:t>Izračunati definitivne (srednje) vrednosti koeficijenata refrakcije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tp</m:t>
                        </m:r>
                      </m:sub>
                    </m:sSub>
                  </m:oMath>
                </a14:m>
                <a:r>
                  <a:rPr lang="pl-PL" dirty="0"/>
                  <a:t> 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</m:sSub>
                  </m:oMath>
                </a14:m>
                <a:endParaRPr lang="sr-Latn-RS" dirty="0"/>
              </a:p>
              <a:p>
                <a:r>
                  <a:rPr lang="sr-Latn-RS" dirty="0"/>
                  <a:t>Napraviti g</a:t>
                </a:r>
                <a:r>
                  <a:rPr lang="pl-PL" dirty="0"/>
                  <a:t>rafik zavisnosti koeficijenata refrakcije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tp</m:t>
                        </m:r>
                      </m:sub>
                    </m:sSub>
                  </m:oMath>
                </a14:m>
                <a:r>
                  <a:rPr lang="pl-PL" dirty="0"/>
                  <a:t> 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pl-PL" dirty="0"/>
                  <a:t>tokom vremena</a:t>
                </a:r>
                <a:endParaRPr lang="sr-Latn-RS" dirty="0"/>
              </a:p>
              <a:p>
                <a:endParaRPr lang="sr-Latn-R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1136" y="2965919"/>
                <a:ext cx="7729728" cy="3101983"/>
              </a:xfrm>
              <a:blipFill rotWithShape="0">
                <a:blip r:embed="rId2"/>
                <a:stretch>
                  <a:fillRect l="-473" t="-1181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3429273"/>
                  </p:ext>
                </p:extLst>
              </p:nvPr>
            </p:nvGraphicFramePr>
            <p:xfrm>
              <a:off x="6096000" y="2718336"/>
              <a:ext cx="1473835" cy="119062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280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22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29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0955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Vreme</a:t>
                          </a:r>
                          <a:endParaRPr lang="sr-Latn-RS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r-Latn-RS" sz="12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sub>
                              </m:sSub>
                            </m:oMath>
                          </a14:m>
                          <a:endParaRPr lang="sr-Latn-RS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r-Latn-RS" sz="12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𝑡𝑝</m:t>
                                  </m:r>
                                </m:sub>
                              </m:sSub>
                            </m:oMath>
                          </a14:m>
                          <a:endParaRPr lang="sr-Latn-RS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3429273"/>
                  </p:ext>
                </p:extLst>
              </p:nvPr>
            </p:nvGraphicFramePr>
            <p:xfrm>
              <a:off x="6096000" y="2718336"/>
              <a:ext cx="1473835" cy="119062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28015"/>
                    <a:gridCol w="422910"/>
                    <a:gridCol w="422910"/>
                  </a:tblGrid>
                  <a:tr h="20955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Vreme</a:t>
                          </a:r>
                          <a:endParaRPr lang="sr-Latn-RS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50000" t="-14286" r="-101429" b="-46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623" t="-14286" r="-2899" b="-468571"/>
                          </a:stretch>
                        </a:blipFill>
                      </a:tcPr>
                    </a:tc>
                  </a:tr>
                  <a:tr h="20955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00025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72452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Refrakcija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983" y="2331362"/>
            <a:ext cx="7092033" cy="425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57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Refrakcija</a:t>
            </a:r>
            <a:endParaRPr lang="sr-Latn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US" b="1" dirty="0"/>
                  <a:t>ZADATAK</a:t>
                </a:r>
                <a:r>
                  <a:rPr lang="ru-RU" b="1" dirty="0"/>
                  <a:t>. </a:t>
                </a:r>
                <a:r>
                  <a:rPr lang="en-US" b="1" dirty="0"/>
                  <a:t>Sa </a:t>
                </a:r>
                <a:r>
                  <a:rPr lang="en-US" b="1" dirty="0" err="1"/>
                  <a:t>tačke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opažana</a:t>
                </a:r>
                <a:r>
                  <a:rPr lang="en-US" b="1" dirty="0"/>
                  <a:t> </a:t>
                </a:r>
                <a:r>
                  <a:rPr lang="en-US" b="1" dirty="0" err="1"/>
                  <a:t>su</a:t>
                </a:r>
                <a:r>
                  <a:rPr lang="en-US" b="1" dirty="0"/>
                  <a:t> </a:t>
                </a:r>
                <a:r>
                  <a:rPr lang="en-US" b="1" dirty="0" err="1"/>
                  <a:t>zenitna</a:t>
                </a:r>
                <a:r>
                  <a:rPr lang="en-US" b="1" dirty="0"/>
                  <a:t> </a:t>
                </a:r>
                <a:r>
                  <a:rPr lang="en-US" b="1" dirty="0" err="1"/>
                  <a:t>odstojanja</a:t>
                </a:r>
                <a:r>
                  <a:rPr lang="en-US" b="1" dirty="0"/>
                  <a:t> </a:t>
                </a:r>
                <a:r>
                  <a:rPr lang="en-US" b="1" dirty="0" err="1"/>
                  <a:t>ka</a:t>
                </a:r>
                <a:r>
                  <a:rPr lang="en-US" b="1" dirty="0"/>
                  <a:t> </a:t>
                </a:r>
                <a:r>
                  <a:rPr lang="en-US" b="1" dirty="0" err="1"/>
                  <a:t>tački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i</a:t>
                </a:r>
                <a:r>
                  <a:rPr lang="en-US" b="1" dirty="0"/>
                  <a:t> </a:t>
                </a:r>
                <a:r>
                  <a:rPr lang="en-US" b="1" dirty="0" err="1"/>
                  <a:t>sa</a:t>
                </a:r>
                <a:r>
                  <a:rPr lang="en-US" b="1" dirty="0"/>
                  <a:t> </a:t>
                </a:r>
                <a:r>
                  <a:rPr lang="en-US" b="1" dirty="0" err="1"/>
                  <a:t>tačke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opažana</a:t>
                </a:r>
                <a:r>
                  <a:rPr lang="en-US" b="1" dirty="0"/>
                  <a:t> </a:t>
                </a:r>
                <a:r>
                  <a:rPr lang="en-US" b="1" dirty="0" err="1"/>
                  <a:t>su</a:t>
                </a:r>
                <a:r>
                  <a:rPr lang="en-US" b="1" dirty="0"/>
                  <a:t> </a:t>
                </a:r>
                <a:r>
                  <a:rPr lang="en-US" b="1" dirty="0" err="1"/>
                  <a:t>zenitna</a:t>
                </a:r>
                <a:r>
                  <a:rPr lang="en-US" b="1" dirty="0"/>
                  <a:t> </a:t>
                </a:r>
                <a:r>
                  <a:rPr lang="en-US" b="1" dirty="0" err="1"/>
                  <a:t>odstojanja</a:t>
                </a:r>
                <a:r>
                  <a:rPr lang="en-US" b="1" dirty="0"/>
                  <a:t> </a:t>
                </a:r>
                <a:r>
                  <a:rPr lang="en-US" b="1" dirty="0" err="1"/>
                  <a:t>ka</a:t>
                </a:r>
                <a:r>
                  <a:rPr lang="en-US" b="1" dirty="0"/>
                  <a:t> </a:t>
                </a:r>
                <a:r>
                  <a:rPr lang="en-US" b="1" dirty="0" err="1"/>
                  <a:t>tački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/>
                  <a:t> u </a:t>
                </a:r>
                <a:r>
                  <a:rPr lang="en-US" b="1" dirty="0" err="1"/>
                  <a:t>dva</a:t>
                </a:r>
                <a:r>
                  <a:rPr lang="en-US" b="1" dirty="0"/>
                  <a:t> </a:t>
                </a:r>
                <a:r>
                  <a:rPr lang="en-US" b="1" dirty="0" err="1"/>
                  <a:t>položaja</a:t>
                </a:r>
                <a:r>
                  <a:rPr lang="en-US" b="1" dirty="0"/>
                  <a:t> </a:t>
                </a:r>
                <a:r>
                  <a:rPr lang="en-US" b="1" dirty="0" err="1"/>
                  <a:t>durbina</a:t>
                </a:r>
                <a:r>
                  <a:rPr lang="en-US" b="1" dirty="0"/>
                  <a:t>. Na </a:t>
                </a:r>
                <a:r>
                  <a:rPr lang="en-US" b="1" dirty="0" err="1"/>
                  <a:t>osnovu</a:t>
                </a:r>
                <a:r>
                  <a:rPr lang="en-US" b="1" dirty="0"/>
                  <a:t> </a:t>
                </a:r>
                <a:r>
                  <a:rPr lang="en-US" b="1" dirty="0" err="1"/>
                  <a:t>podataka</a:t>
                </a:r>
                <a:r>
                  <a:rPr lang="en-US" b="1" dirty="0"/>
                  <a:t> </a:t>
                </a:r>
                <a:r>
                  <a:rPr lang="en-US" b="1" dirty="0" err="1"/>
                  <a:t>iz</a:t>
                </a:r>
                <a:r>
                  <a:rPr lang="en-US" b="1" dirty="0"/>
                  <a:t> </a:t>
                </a:r>
                <a:r>
                  <a:rPr lang="en-US" b="1" dirty="0" err="1"/>
                  <a:t>Tabela</a:t>
                </a:r>
                <a:r>
                  <a:rPr lang="en-US" b="1" dirty="0"/>
                  <a:t> (</a:t>
                </a:r>
                <a:r>
                  <a:rPr lang="en-US" b="1" dirty="0" err="1"/>
                  <a:t>naredni</a:t>
                </a:r>
                <a:r>
                  <a:rPr lang="en-US" b="1" dirty="0"/>
                  <a:t> </a:t>
                </a:r>
                <a:r>
                  <a:rPr lang="en-US" b="1" dirty="0" err="1"/>
                  <a:t>slajd</a:t>
                </a:r>
                <a:r>
                  <a:rPr lang="en-US" b="1" dirty="0"/>
                  <a:t>) </a:t>
                </a:r>
                <a:r>
                  <a:rPr lang="en-US" b="1" dirty="0" err="1"/>
                  <a:t>izračunati</a:t>
                </a:r>
                <a:r>
                  <a:rPr lang="en-US" b="1" dirty="0"/>
                  <a:t> </a:t>
                </a:r>
                <a:r>
                  <a:rPr lang="en-US" b="1" dirty="0" err="1"/>
                  <a:t>srednje</a:t>
                </a:r>
                <a:r>
                  <a:rPr lang="en-US" b="1" dirty="0"/>
                  <a:t> </a:t>
                </a:r>
                <a:r>
                  <a:rPr lang="en-US" b="1" dirty="0" err="1"/>
                  <a:t>vrednosti</a:t>
                </a:r>
                <a:r>
                  <a:rPr lang="en-US" b="1" dirty="0"/>
                  <a:t> </a:t>
                </a:r>
                <a:r>
                  <a:rPr lang="en-US" b="1" dirty="0" err="1"/>
                  <a:t>koeficijenata</a:t>
                </a:r>
                <a:r>
                  <a:rPr lang="en-US" b="1" dirty="0"/>
                  <a:t> </a:t>
                </a:r>
                <a:r>
                  <a:rPr lang="en-US" b="1" dirty="0" err="1"/>
                  <a:t>refrakcije</a:t>
                </a:r>
                <a:r>
                  <a:rPr lang="en-US" b="1" dirty="0"/>
                  <a:t> u </a:t>
                </a:r>
                <a:r>
                  <a:rPr lang="en-US" b="1" dirty="0" err="1"/>
                  <a:t>zavisnosti</a:t>
                </a:r>
                <a:r>
                  <a:rPr lang="en-US" b="1" dirty="0"/>
                  <a:t> od </a:t>
                </a:r>
                <a:r>
                  <a:rPr lang="en-US" b="1" dirty="0" err="1"/>
                  <a:t>vrednosti</a:t>
                </a:r>
                <a:r>
                  <a:rPr lang="en-US" b="1" dirty="0"/>
                  <a:t> </a:t>
                </a:r>
                <a:r>
                  <a:rPr lang="en-US" b="1" dirty="0" err="1"/>
                  <a:t>zenitnog</a:t>
                </a:r>
                <a:r>
                  <a:rPr lang="en-US" b="1" dirty="0"/>
                  <a:t> </a:t>
                </a:r>
                <a:r>
                  <a:rPr lang="en-US" b="1" dirty="0" err="1"/>
                  <a:t>odstojanja</a:t>
                </a:r>
                <a:r>
                  <a:rPr lang="en-US" b="1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𝐙</m:t>
                        </m:r>
                      </m:sub>
                    </m:sSub>
                  </m:oMath>
                </a14:m>
                <a:r>
                  <a:rPr lang="en-US" b="1" dirty="0"/>
                  <a:t>) </a:t>
                </a:r>
                <a:r>
                  <a:rPr lang="en-US" b="1" dirty="0" err="1"/>
                  <a:t>i</a:t>
                </a:r>
                <a:r>
                  <a:rPr lang="en-US" b="1" dirty="0"/>
                  <a:t> temperature </a:t>
                </a:r>
                <a:r>
                  <a:rPr lang="en-US" b="1" dirty="0" err="1"/>
                  <a:t>i</a:t>
                </a:r>
                <a:r>
                  <a:rPr lang="en-US" b="1" dirty="0"/>
                  <a:t> </a:t>
                </a:r>
                <a:r>
                  <a:rPr lang="en-US" b="1" dirty="0" err="1"/>
                  <a:t>pritiska</a:t>
                </a:r>
                <a:r>
                  <a:rPr lang="en-US" b="1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𝐓𝐏</m:t>
                        </m:r>
                      </m:sub>
                    </m:sSub>
                  </m:oMath>
                </a14:m>
                <a:r>
                  <a:rPr lang="en-US" b="1" dirty="0"/>
                  <a:t>).</a:t>
                </a:r>
                <a:endParaRPr lang="sr-Latn-RS" b="1" dirty="0"/>
              </a:p>
              <a:p>
                <a:endParaRPr lang="sr-Latn-R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31" t="-1375" r="-631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271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refrakcija</a:t>
            </a:r>
            <a:endParaRPr lang="sr-Latn-R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149428"/>
              </p:ext>
            </p:extLst>
          </p:nvPr>
        </p:nvGraphicFramePr>
        <p:xfrm>
          <a:off x="969392" y="2514242"/>
          <a:ext cx="4671556" cy="30293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9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3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6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31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31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45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45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233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Tačka</a:t>
                      </a:r>
                      <a:endParaRPr lang="sr-Latn-R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sr-Latn-R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Vreme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sr-Latn-R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°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`</a:t>
                      </a:r>
                      <a:endParaRPr lang="sr-Latn-R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"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°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`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"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hPa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8:00</a:t>
                      </a:r>
                      <a:endParaRPr lang="sr-Latn-R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268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09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275,15</a:t>
                      </a:r>
                      <a:endParaRPr lang="sr-Latn-R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999,5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10:00</a:t>
                      </a:r>
                      <a:endParaRPr lang="sr-Latn-R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268</a:t>
                      </a:r>
                      <a:endParaRPr lang="sr-Latn-R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278,15</a:t>
                      </a:r>
                      <a:endParaRPr lang="sr-Latn-R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1001,5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12:00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268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04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284,15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1002,8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14:00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268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286,15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1005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16:00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268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07</a:t>
                      </a:r>
                      <a:endParaRPr lang="sr-Latn-R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283,15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1004</a:t>
                      </a:r>
                      <a:endParaRPr lang="sr-Latn-R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550488"/>
              </p:ext>
            </p:extLst>
          </p:nvPr>
        </p:nvGraphicFramePr>
        <p:xfrm>
          <a:off x="6096000" y="2566491"/>
          <a:ext cx="4851046" cy="2977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6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9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55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90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90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6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6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2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Tačka</a:t>
                      </a:r>
                      <a:endParaRPr lang="sr-Latn-R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sr-Latn-R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Vreme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°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`</a:t>
                      </a:r>
                      <a:endParaRPr lang="sr-Latn-R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"</a:t>
                      </a:r>
                      <a:endParaRPr lang="sr-Latn-R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°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`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"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hPa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8:00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88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07</a:t>
                      </a:r>
                      <a:endParaRPr lang="sr-Latn-R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271</a:t>
                      </a:r>
                      <a:endParaRPr lang="sr-Latn-R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275,25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999,8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10:00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88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05</a:t>
                      </a:r>
                      <a:endParaRPr lang="sr-Latn-R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271</a:t>
                      </a:r>
                      <a:endParaRPr lang="sr-Latn-R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sr-Latn-R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02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278,25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1001,6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12:00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88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02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271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sr-Latn-R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07</a:t>
                      </a:r>
                      <a:endParaRPr lang="sr-Latn-R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284,25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1003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14:00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88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271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sr-Latn-R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286,25</a:t>
                      </a:r>
                      <a:endParaRPr lang="sr-Latn-R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1005,2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16:00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88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271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283,2</a:t>
                      </a:r>
                      <a:endParaRPr lang="sr-Latn-R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1003,7</a:t>
                      </a:r>
                      <a:endParaRPr lang="sr-Latn-R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11" marR="57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4702171"/>
                  </p:ext>
                </p:extLst>
              </p:nvPr>
            </p:nvGraphicFramePr>
            <p:xfrm>
              <a:off x="3305170" y="5806481"/>
              <a:ext cx="4750234" cy="8534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888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7423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3803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4911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0955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Oznaka</a:t>
                          </a:r>
                          <a:endParaRPr lang="sr-Latn-RS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Vrednost</a:t>
                          </a:r>
                          <a:endParaRPr lang="sr-Latn-RS" sz="14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Jedinice</a:t>
                          </a:r>
                          <a:endParaRPr lang="sr-Latn-RS" sz="14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Rastojanje</a:t>
                          </a:r>
                          <a:endParaRPr lang="sr-Latn-RS" sz="14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𝐬</m:t>
                                </m:r>
                                <m:r>
                                  <a:rPr lang="en-US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sr-Latn-RS" sz="14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0,660886</a:t>
                          </a:r>
                          <a:endParaRPr lang="sr-Latn-RS" sz="14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𝐤𝐦</m:t>
                                </m:r>
                                <m:r>
                                  <a:rPr lang="en-US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sr-Latn-RS" sz="14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Visinska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razlika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 (geom.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nivelman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sr-Latn-RS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𝐇</m:t>
                                </m:r>
                                <m:r>
                                  <a:rPr lang="en-US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sr-Latn-RS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14,625</a:t>
                          </a:r>
                          <a:endParaRPr lang="sr-Latn-RS" sz="14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  <m:r>
                                  <a:rPr lang="en-US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sr-Latn-RS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4702171"/>
                  </p:ext>
                </p:extLst>
              </p:nvPr>
            </p:nvGraphicFramePr>
            <p:xfrm>
              <a:off x="3305170" y="5806481"/>
              <a:ext cx="4750234" cy="8534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88845"/>
                    <a:gridCol w="974238"/>
                    <a:gridCol w="938034"/>
                    <a:gridCol w="1049117"/>
                  </a:tblGrid>
                  <a:tr h="21336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Oznaka</a:t>
                          </a:r>
                          <a:endParaRPr lang="sr-Latn-RS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Vrednost</a:t>
                          </a:r>
                          <a:endParaRPr lang="sr-Latn-RS" sz="14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Jedinice</a:t>
                          </a:r>
                          <a:endParaRPr lang="sr-Latn-RS" sz="14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1336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Rastojanje</a:t>
                          </a:r>
                          <a:endParaRPr lang="sr-Latn-RS" sz="14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84375" t="-122222" r="-205000" b="-24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0,660886</a:t>
                          </a:r>
                          <a:endParaRPr lang="sr-Latn-RS" sz="14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54070" t="-122222" r="-1163" b="-244444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Visinska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razlika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 (geom.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nivelman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sr-Latn-RS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84375" t="-114286" r="-205000" b="-2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14,625</a:t>
                          </a:r>
                          <a:endParaRPr lang="sr-Latn-RS" sz="14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54070" t="-114286" r="-1163" b="-2571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5167521" y="2153412"/>
            <a:ext cx="255980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 err="1"/>
              <a:t>Dati</a:t>
            </a:r>
            <a:r>
              <a:rPr lang="en-GB" sz="2000" b="1" dirty="0"/>
              <a:t> </a:t>
            </a:r>
            <a:r>
              <a:rPr lang="en-GB" sz="2000" b="1" dirty="0" err="1"/>
              <a:t>podaci</a:t>
            </a:r>
            <a:r>
              <a:rPr lang="en-GB" sz="2000" b="1" dirty="0"/>
              <a:t>:</a:t>
            </a:r>
            <a:endParaRPr lang="sr-Latn-RS" sz="2000" b="1" dirty="0"/>
          </a:p>
        </p:txBody>
      </p:sp>
    </p:spTree>
    <p:extLst>
      <p:ext uri="{BB962C8B-B14F-4D97-AF65-F5344CB8AC3E}">
        <p14:creationId xmlns:p14="http://schemas.microsoft.com/office/powerpoint/2010/main" val="2011911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refrakcija</a:t>
            </a:r>
            <a:endParaRPr lang="sr-Latn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93870006"/>
                  </p:ext>
                </p:extLst>
              </p:nvPr>
            </p:nvGraphicFramePr>
            <p:xfrm>
              <a:off x="137982" y="3002360"/>
              <a:ext cx="5872763" cy="240878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2584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2353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6876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6876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6876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68769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468769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49015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518935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468769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468769">
                      <a:extLst>
                        <a:ext uri="{9D8B030D-6E8A-4147-A177-3AD203B41FA5}">
                          <a16:colId xmlns:a16="http://schemas.microsoft.com/office/drawing/2014/main" val="20010"/>
                        </a:ext>
                      </a:extLst>
                    </a:gridCol>
                    <a:gridCol w="532914">
                      <a:extLst>
                        <a:ext uri="{9D8B030D-6E8A-4147-A177-3AD203B41FA5}">
                          <a16:colId xmlns:a16="http://schemas.microsoft.com/office/drawing/2014/main" val="20011"/>
                        </a:ext>
                      </a:extLst>
                    </a:gridCol>
                  </a:tblGrid>
                  <a:tr h="36390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Tačka</a:t>
                          </a:r>
                          <a:endParaRPr lang="sr-Latn-RS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1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r-Latn-RS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𝐏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152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Vreme</a:t>
                          </a:r>
                          <a:endParaRPr lang="sr-Latn-RS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r-Latn-RS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𝐊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r-Latn-RS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𝐊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𝟐𝐕𝐕</m:t>
                                </m:r>
                              </m:oMath>
                            </m:oMathPara>
                          </a14:m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r-Latn-RS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𝐙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r-Latn-RS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r-Latn-RS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3725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h</a:t>
                          </a:r>
                          <a:endParaRPr lang="sr-Latn-RS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°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`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"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°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`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"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"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°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`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"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"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503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8:00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91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15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42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268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44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09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-9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91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15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46,5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18,4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1633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10:00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91</a:t>
                          </a:r>
                          <a:endParaRPr lang="sr-Latn-RS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15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45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268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43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56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-19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91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15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54,5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10,4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711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12:00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91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15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47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268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44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04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-9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91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15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51,5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13,4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9373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14:00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91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15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49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268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43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58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-13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91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15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55,5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9,4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5984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16:00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91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15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51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268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44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07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-2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91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15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52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12,9</a:t>
                          </a:r>
                          <a:endParaRPr lang="sr-Latn-RS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93870006"/>
                  </p:ext>
                </p:extLst>
              </p:nvPr>
            </p:nvGraphicFramePr>
            <p:xfrm>
              <a:off x="137982" y="3002360"/>
              <a:ext cx="5872763" cy="240878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25846"/>
                    <a:gridCol w="423535"/>
                    <a:gridCol w="468769"/>
                    <a:gridCol w="468769"/>
                    <a:gridCol w="468769"/>
                    <a:gridCol w="468769"/>
                    <a:gridCol w="468769"/>
                    <a:gridCol w="490150"/>
                    <a:gridCol w="518935"/>
                    <a:gridCol w="468769"/>
                    <a:gridCol w="468769"/>
                    <a:gridCol w="532914"/>
                  </a:tblGrid>
                  <a:tr h="36390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Tačka</a:t>
                          </a:r>
                          <a:endParaRPr lang="sr-Latn-RS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1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2065" t="-1667" r="-232" b="-583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</a:tr>
                  <a:tr h="36152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Vreme</a:t>
                          </a:r>
                          <a:endParaRPr lang="sr-Latn-RS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6637" t="-103390" r="-287444" b="-49322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40948" t="-103390" r="-176293" b="-49322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698750" t="-103390" r="-411250" b="-493220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67364" t="-103390" r="-37657" b="-49322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997727" t="-103390" r="-2273" b="-493220"/>
                          </a:stretch>
                        </a:blipFill>
                      </a:tcPr>
                    </a:tc>
                  </a:tr>
                  <a:tr h="23725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h</a:t>
                          </a:r>
                          <a:endParaRPr lang="sr-Latn-RS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°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`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"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°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`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"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"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°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`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"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"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0503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8:00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91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15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42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268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44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09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-9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91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15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46,5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18,4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1633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10:00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91</a:t>
                          </a:r>
                          <a:endParaRPr lang="sr-Latn-RS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15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45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268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43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56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-19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91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15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54,5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10,4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711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12:00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91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15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47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268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44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04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-9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91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15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51,5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13,4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9373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14:00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91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15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49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268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43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58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-13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91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15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55,5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9,4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5984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16:00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91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15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51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268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44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07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-2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91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15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52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12,9</a:t>
                          </a:r>
                          <a:endParaRPr lang="sr-Latn-RS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4359241"/>
                  </p:ext>
                </p:extLst>
              </p:nvPr>
            </p:nvGraphicFramePr>
            <p:xfrm>
              <a:off x="6203931" y="3017248"/>
              <a:ext cx="5898521" cy="239389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96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42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08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708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7082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7082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4708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492299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521212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470825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470825">
                      <a:extLst>
                        <a:ext uri="{9D8B030D-6E8A-4147-A177-3AD203B41FA5}">
                          <a16:colId xmlns:a16="http://schemas.microsoft.com/office/drawing/2014/main" val="20010"/>
                        </a:ext>
                      </a:extLst>
                    </a:gridCol>
                    <a:gridCol w="535252">
                      <a:extLst>
                        <a:ext uri="{9D8B030D-6E8A-4147-A177-3AD203B41FA5}">
                          <a16:colId xmlns:a16="http://schemas.microsoft.com/office/drawing/2014/main" val="20011"/>
                        </a:ext>
                      </a:extLst>
                    </a:gridCol>
                  </a:tblGrid>
                  <a:tr h="36812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Tačka</a:t>
                          </a:r>
                          <a:endParaRPr lang="sr-Latn-RS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1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r-Latn-RS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𝐏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r-Latn-RS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132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Vreme</a:t>
                          </a:r>
                          <a:endParaRPr lang="sr-Latn-RS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r-Latn-RS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𝐊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r-Latn-RS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r-Latn-RS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𝐊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r-Latn-RS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𝟐𝐕𝐕</m:t>
                                </m:r>
                              </m:oMath>
                            </m:oMathPara>
                          </a14:m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r-Latn-RS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𝐙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r-Latn-RS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07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h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°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`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"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°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`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"</a:t>
                          </a:r>
                          <a:endParaRPr lang="sr-Latn-RS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"</a:t>
                          </a:r>
                          <a:endParaRPr lang="sr-Latn-RS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°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`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"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"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07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8:00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88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44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07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271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15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54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88</a:t>
                          </a:r>
                          <a:endParaRPr lang="sr-Latn-RS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44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6,5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-11,4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407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10:00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88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44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05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271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16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88</a:t>
                          </a:r>
                          <a:endParaRPr lang="sr-Latn-RS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44</a:t>
                          </a:r>
                          <a:endParaRPr lang="sr-Latn-RS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1,5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-6,4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7407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12:00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88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44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02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271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16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9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88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43</a:t>
                          </a:r>
                          <a:endParaRPr lang="sr-Latn-RS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57,5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-2,4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7407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14:00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88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43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58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271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15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52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-10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88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44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03</a:t>
                          </a:r>
                          <a:endParaRPr lang="sr-Latn-RS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-7,9</a:t>
                          </a:r>
                          <a:endParaRPr lang="sr-Latn-RS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7407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16:00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88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43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55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271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15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59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-6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88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43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58</a:t>
                          </a:r>
                          <a:endParaRPr lang="sr-Latn-RS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-2,9</a:t>
                          </a:r>
                          <a:endParaRPr lang="sr-Latn-RS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4359241"/>
                  </p:ext>
                </p:extLst>
              </p:nvPr>
            </p:nvGraphicFramePr>
            <p:xfrm>
              <a:off x="6203931" y="3017248"/>
              <a:ext cx="5898521" cy="239389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9699"/>
                    <a:gridCol w="384284"/>
                    <a:gridCol w="470825"/>
                    <a:gridCol w="470825"/>
                    <a:gridCol w="470825"/>
                    <a:gridCol w="470825"/>
                    <a:gridCol w="470825"/>
                    <a:gridCol w="492299"/>
                    <a:gridCol w="521212"/>
                    <a:gridCol w="470825"/>
                    <a:gridCol w="470825"/>
                    <a:gridCol w="535252"/>
                  </a:tblGrid>
                  <a:tr h="36812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Tačka</a:t>
                          </a:r>
                          <a:endParaRPr lang="sr-Latn-RS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1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2922" t="-1639" r="-233" b="-56721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</a:tr>
                  <a:tr h="38132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Vreme</a:t>
                          </a:r>
                          <a:endParaRPr lang="sr-Latn-RS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50917" t="-100000" r="-294954" b="-45806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41810" t="-100000" r="-177155" b="-45806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692593" t="-100000" r="-407407" b="-458065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67500" t="-100000" r="-37500" b="-45806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273" t="-100000" r="-2273" b="-458065"/>
                          </a:stretch>
                        </a:blipFill>
                      </a:tcPr>
                    </a:tc>
                  </a:tr>
                  <a:tr h="27407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h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°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`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"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°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`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"</a:t>
                          </a:r>
                          <a:endParaRPr lang="sr-Latn-RS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"</a:t>
                          </a:r>
                          <a:endParaRPr lang="sr-Latn-RS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°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`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"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"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7407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8:00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88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44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07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271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15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54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88</a:t>
                          </a:r>
                          <a:endParaRPr lang="sr-Latn-RS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44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6,5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-11,4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7407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10:00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88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44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05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271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16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88</a:t>
                          </a:r>
                          <a:endParaRPr lang="sr-Latn-RS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44</a:t>
                          </a:r>
                          <a:endParaRPr lang="sr-Latn-RS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1,5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-6,4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7407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12:00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88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44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02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271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16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9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88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43</a:t>
                          </a:r>
                          <a:endParaRPr lang="sr-Latn-RS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57,5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-2,4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7407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14:00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88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43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58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271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15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52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-10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88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44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03</a:t>
                          </a:r>
                          <a:endParaRPr lang="sr-Latn-RS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-7,9</a:t>
                          </a:r>
                          <a:endParaRPr lang="sr-Latn-RS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7407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16:00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88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43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55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271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15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59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-6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88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43</a:t>
                          </a:r>
                          <a:endParaRPr lang="sr-Latn-RS" sz="16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58</a:t>
                          </a:r>
                          <a:endParaRPr lang="sr-Latn-RS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-2,9</a:t>
                          </a:r>
                          <a:endParaRPr lang="sr-Latn-RS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830" marR="5683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5373583" y="2309158"/>
            <a:ext cx="255980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 err="1"/>
              <a:t>Rezultati</a:t>
            </a:r>
            <a:r>
              <a:rPr lang="en-GB" sz="2000" b="1" dirty="0"/>
              <a:t>:</a:t>
            </a:r>
            <a:endParaRPr lang="sr-Latn-RS" sz="2000" b="1" dirty="0"/>
          </a:p>
        </p:txBody>
      </p:sp>
    </p:spTree>
    <p:extLst>
      <p:ext uri="{BB962C8B-B14F-4D97-AF65-F5344CB8AC3E}">
        <p14:creationId xmlns:p14="http://schemas.microsoft.com/office/powerpoint/2010/main" val="1627297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refrakcija</a:t>
            </a:r>
            <a:endParaRPr lang="sr-Latn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13647442"/>
                  </p:ext>
                </p:extLst>
              </p:nvPr>
            </p:nvGraphicFramePr>
            <p:xfrm>
              <a:off x="4805292" y="3206841"/>
              <a:ext cx="2316724" cy="192561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871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477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47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3890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Vreme</a:t>
                          </a:r>
                          <a:endParaRPr lang="sr-Latn-RS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r-Latn-RS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𝐫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r-Latn-RS" sz="18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r-Latn-RS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𝐫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𝐭𝐩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r-Latn-RS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890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8:00</a:t>
                          </a:r>
                          <a:endParaRPr lang="sr-Latn-RS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1,33</a:t>
                          </a:r>
                          <a:endParaRPr lang="sr-Latn-RS" sz="18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0,18</a:t>
                          </a:r>
                          <a:endParaRPr lang="sr-Latn-RS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809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10:00</a:t>
                          </a:r>
                          <a:endParaRPr lang="sr-Latn-RS" sz="18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1,19</a:t>
                          </a:r>
                          <a:endParaRPr lang="sr-Latn-RS" sz="18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0,18</a:t>
                          </a:r>
                          <a:endParaRPr lang="sr-Latn-RS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809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12:00</a:t>
                          </a:r>
                          <a:endParaRPr lang="sr-Latn-RS" sz="18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1,51</a:t>
                          </a:r>
                          <a:endParaRPr lang="sr-Latn-RS" sz="18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0,17</a:t>
                          </a:r>
                          <a:endParaRPr lang="sr-Latn-RS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809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14:00</a:t>
                          </a:r>
                          <a:endParaRPr lang="sr-Latn-RS" sz="18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1,07</a:t>
                          </a:r>
                          <a:endParaRPr lang="sr-Latn-RS" sz="18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0,17</a:t>
                          </a:r>
                          <a:endParaRPr lang="sr-Latn-RS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350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16:00</a:t>
                          </a:r>
                          <a:endParaRPr lang="sr-Latn-RS" sz="18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1,47</a:t>
                          </a:r>
                          <a:endParaRPr lang="sr-Latn-RS" sz="18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0,19</a:t>
                          </a:r>
                          <a:endParaRPr lang="sr-Latn-RS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13647442"/>
                  </p:ext>
                </p:extLst>
              </p:nvPr>
            </p:nvGraphicFramePr>
            <p:xfrm>
              <a:off x="4805292" y="3206841"/>
              <a:ext cx="2316724" cy="192561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87178"/>
                    <a:gridCol w="664773"/>
                    <a:gridCol w="664773"/>
                  </a:tblGrid>
                  <a:tr h="33890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Vreme</a:t>
                          </a:r>
                          <a:endParaRPr lang="sr-Latn-RS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48182" t="-1786" r="-100909" b="-4803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0459" t="-1786" r="-1835" b="-480357"/>
                          </a:stretch>
                        </a:blipFill>
                      </a:tcPr>
                    </a:tc>
                  </a:tr>
                  <a:tr h="33890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8:00</a:t>
                          </a:r>
                          <a:endParaRPr lang="sr-Latn-RS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1,33</a:t>
                          </a:r>
                          <a:endParaRPr lang="sr-Latn-RS" sz="18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0,18</a:t>
                          </a:r>
                          <a:endParaRPr lang="sr-Latn-RS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0809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10:00</a:t>
                          </a:r>
                          <a:endParaRPr lang="sr-Latn-RS" sz="18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1,19</a:t>
                          </a:r>
                          <a:endParaRPr lang="sr-Latn-RS" sz="18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0,18</a:t>
                          </a:r>
                          <a:endParaRPr lang="sr-Latn-RS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0809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12:00</a:t>
                          </a:r>
                          <a:endParaRPr lang="sr-Latn-RS" sz="18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1,51</a:t>
                          </a:r>
                          <a:endParaRPr lang="sr-Latn-RS" sz="18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0,17</a:t>
                          </a:r>
                          <a:endParaRPr lang="sr-Latn-RS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0809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14:00</a:t>
                          </a:r>
                          <a:endParaRPr lang="sr-Latn-RS" sz="18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1,07</a:t>
                          </a:r>
                          <a:endParaRPr lang="sr-Latn-RS" sz="18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0,17</a:t>
                          </a:r>
                          <a:endParaRPr lang="sr-Latn-RS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2350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16:00</a:t>
                          </a:r>
                          <a:endParaRPr lang="sr-Latn-RS" sz="18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1,47</a:t>
                          </a:r>
                          <a:endParaRPr lang="sr-Latn-RS" sz="18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0,19</a:t>
                          </a:r>
                          <a:endParaRPr lang="sr-Latn-RS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15654" y="5398715"/>
                <a:ext cx="6096000" cy="94820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b="1" dirty="0">
                    <a:latin typeface="+mj-lt"/>
                    <a:ea typeface="Times New Roman" panose="02020603050405020304" pitchFamily="18" charset="0"/>
                  </a:rPr>
                  <a:t>Zaključak: </a:t>
                </a:r>
                <a:r>
                  <a:rPr lang="en-US" b="1" dirty="0" err="1">
                    <a:latin typeface="+mj-lt"/>
                    <a:ea typeface="Times New Roman" panose="02020603050405020304" pitchFamily="18" charset="0"/>
                  </a:rPr>
                  <a:t>Definitivne</a:t>
                </a:r>
                <a:r>
                  <a:rPr lang="en-US" b="1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+mj-lt"/>
                    <a:ea typeface="Times New Roman" panose="02020603050405020304" pitchFamily="18" charset="0"/>
                  </a:rPr>
                  <a:t>srednje</a:t>
                </a:r>
                <a:r>
                  <a:rPr lang="en-US" b="1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+mj-lt"/>
                    <a:ea typeface="Times New Roman" panose="02020603050405020304" pitchFamily="18" charset="0"/>
                  </a:rPr>
                  <a:t>vrednosti</a:t>
                </a:r>
                <a:r>
                  <a:rPr lang="en-US" b="1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+mj-lt"/>
                    <a:ea typeface="Times New Roman" panose="02020603050405020304" pitchFamily="18" charset="0"/>
                  </a:rPr>
                  <a:t>refrakcionih</a:t>
                </a:r>
                <a:r>
                  <a:rPr lang="en-US" b="1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+mj-lt"/>
                    <a:ea typeface="Times New Roman" panose="02020603050405020304" pitchFamily="18" charset="0"/>
                  </a:rPr>
                  <a:t>koeficijenata</a:t>
                </a:r>
                <a:r>
                  <a:rPr lang="en-US" b="1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+mj-lt"/>
                    <a:ea typeface="Times New Roman" panose="02020603050405020304" pitchFamily="18" charset="0"/>
                  </a:rPr>
                  <a:t>su</a:t>
                </a:r>
                <a:r>
                  <a:rPr lang="en-US" b="1" i="1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</a:p>
              <a:p>
                <a:pPr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sr-Latn-R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sr-Latn-R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𝒛</m:t>
                            </m:r>
                          </m:sub>
                        </m:sSub>
                      </m:e>
                    </m:acc>
                    <m:r>
                      <a:rPr lang="en-US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en-US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𝟑𝟏</m:t>
                    </m:r>
                  </m:oMath>
                </a14:m>
                <a:r>
                  <a:rPr lang="en-US" b="1" i="1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;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sr-Latn-R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sr-Latn-R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𝒕𝒑</m:t>
                            </m:r>
                          </m:sub>
                        </m:sSub>
                      </m:e>
                    </m:acc>
                    <m:r>
                      <a:rPr lang="en-US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en-US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GB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𝟏𝟖</m:t>
                    </m:r>
                  </m:oMath>
                </a14:m>
                <a:r>
                  <a:rPr lang="en-US" b="1" i="1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sr-Latn-RS" sz="2400" b="1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654" y="5398715"/>
                <a:ext cx="6096000" cy="948208"/>
              </a:xfrm>
              <a:prstGeom prst="rect">
                <a:avLst/>
              </a:prstGeom>
              <a:blipFill rotWithShape="0">
                <a:blip r:embed="rId3"/>
                <a:stretch>
                  <a:fillRect l="-800" t="-3871" r="-900" b="-709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5270552" y="2296732"/>
            <a:ext cx="255980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 err="1"/>
              <a:t>Rezultati</a:t>
            </a:r>
            <a:r>
              <a:rPr lang="en-GB" sz="2000" b="1" dirty="0"/>
              <a:t>:</a:t>
            </a:r>
            <a:endParaRPr lang="sr-Latn-RS" sz="2000" b="1" dirty="0"/>
          </a:p>
        </p:txBody>
      </p:sp>
    </p:spTree>
    <p:extLst>
      <p:ext uri="{BB962C8B-B14F-4D97-AF65-F5344CB8AC3E}">
        <p14:creationId xmlns:p14="http://schemas.microsoft.com/office/powerpoint/2010/main" val="1055273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75" y="647700"/>
            <a:ext cx="786765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31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87" y="642937"/>
            <a:ext cx="789622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09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NIvelman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Srediti</a:t>
            </a:r>
            <a:r>
              <a:rPr lang="en-GB" dirty="0"/>
              <a:t> </a:t>
            </a:r>
            <a:r>
              <a:rPr lang="en-GB" dirty="0" err="1"/>
              <a:t>nivelmanski</a:t>
            </a:r>
            <a:r>
              <a:rPr lang="en-GB" dirty="0"/>
              <a:t> </a:t>
            </a:r>
            <a:r>
              <a:rPr lang="en-GB" dirty="0" err="1"/>
              <a:t>obrazac</a:t>
            </a:r>
            <a:r>
              <a:rPr lang="en-GB" dirty="0"/>
              <a:t> – </a:t>
            </a:r>
            <a:r>
              <a:rPr lang="en-GB" dirty="0" err="1"/>
              <a:t>iz</a:t>
            </a:r>
            <a:r>
              <a:rPr lang="sr-Latn-RS" dirty="0"/>
              <a:t>računati visinsku razliku na svakoj stanici, visinsku razliku između tačaka R1, R2, 626 i 629</a:t>
            </a:r>
          </a:p>
          <a:p>
            <a:r>
              <a:rPr lang="sr-Latn-RS" dirty="0"/>
              <a:t>Izračunati približne vrednosti visina repera R1 i R2 (kao aritmetičku sredinu visina izračunatih preko tačaka 626 i 629)</a:t>
            </a:r>
          </a:p>
          <a:p>
            <a:r>
              <a:rPr lang="sr-Latn-RS" dirty="0"/>
              <a:t>Grupa 1 – 629 – R1 – </a:t>
            </a:r>
            <a:r>
              <a:rPr lang="en-GB" dirty="0"/>
              <a:t>R2</a:t>
            </a:r>
            <a:endParaRPr lang="sr-Latn-RS" dirty="0"/>
          </a:p>
          <a:p>
            <a:r>
              <a:rPr lang="sr-Latn-RS" dirty="0"/>
              <a:t>Grupa 2 – 626 – R2 - 629</a:t>
            </a:r>
          </a:p>
        </p:txBody>
      </p:sp>
    </p:spTree>
    <p:extLst>
      <p:ext uri="{BB962C8B-B14F-4D97-AF65-F5344CB8AC3E}">
        <p14:creationId xmlns:p14="http://schemas.microsoft.com/office/powerpoint/2010/main" val="3553431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Izravnanje nivelmanske mreže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31136" y="2638044"/>
                <a:ext cx="7729728" cy="3852908"/>
              </a:xfrm>
            </p:spPr>
            <p:txBody>
              <a:bodyPr/>
              <a:lstStyle/>
              <a:p>
                <a:r>
                  <a:rPr lang="sr-Latn-RS" i="1" dirty="0"/>
                  <a:t>Matrica dizajna A i vektor slobodnih članova f</a:t>
                </a:r>
              </a:p>
              <a:p>
                <a:pPr marL="0" indent="0">
                  <a:buNone/>
                </a:pPr>
                <a:r>
                  <a:rPr lang="sr-Latn-RS" dirty="0"/>
                  <a:t>          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    </m:t>
                    </m:r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GB" b="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             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sr-Latn-RS" dirty="0"/>
              </a:p>
              <a:p>
                <a:pPr marL="0" indent="0">
                  <a:buNone/>
                </a:pPr>
                <a:r>
                  <a:rPr lang="sr-Latn-RS" dirty="0"/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sr-Latn-R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sr-Latn-R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sr-Latn-R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sr-Latn-R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sr-Latn-R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;                                   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sr-Latn-R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sr-Latn-R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</m:m>
                            </m:e>
                          </m:mr>
                          <m:mr>
                            <m:e/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</m:m>
                            </m:e>
                          </m:mr>
                          <m:mr>
                            <m:e/>
                          </m:mr>
                        </m:m>
                      </m:e>
                    </m:d>
                  </m:oMath>
                </a14:m>
                <a:r>
                  <a:rPr lang="en-US" i="1" dirty="0"/>
                  <a:t> </a:t>
                </a:r>
                <a:endParaRPr lang="sr-Latn-RS" i="1" dirty="0"/>
              </a:p>
              <a:p>
                <a:r>
                  <a:rPr lang="sr-Latn-RS" i="1" dirty="0"/>
                  <a:t>Matrica težina P – dijagonalna matrica</a:t>
                </a:r>
              </a:p>
              <a:p>
                <a:endParaRPr lang="sr-Latn-R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𝐷𝐼𝐴𝐺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sr-Latn-R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sr-Latn-R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sr-Latn-R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</m:mr>
                                </m:m>
                              </m:e>
                              <m:e/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;    </m:t>
                      </m:r>
                    </m:oMath>
                  </m:oMathPara>
                </a14:m>
                <a:endParaRPr lang="sr-Latn-R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Cyrl-RS" i="1">
                          <a:latin typeface="Cambria Math" panose="02040503050406030204" pitchFamily="18" charset="0"/>
                        </a:rPr>
                        <m:t>𝑑𝑢</m:t>
                      </m:r>
                      <m:r>
                        <a:rPr lang="sr-Cyrl-RS" i="1">
                          <a:latin typeface="Cambria Math" panose="02040503050406030204" pitchFamily="18" charset="0"/>
                        </a:rPr>
                        <m:t>ž</m:t>
                      </m:r>
                      <m:r>
                        <a:rPr lang="sr-Cyrl-RS" i="1">
                          <a:latin typeface="Cambria Math" panose="02040503050406030204" pitchFamily="18" charset="0"/>
                        </a:rPr>
                        <m:t>𝑖𝑛𝑎</m:t>
                      </m:r>
                      <m:r>
                        <a:rPr lang="sr-Cyrl-R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sr-Latn-R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1136" y="2638044"/>
                <a:ext cx="7729728" cy="3852908"/>
              </a:xfrm>
              <a:blipFill rotWithShape="0">
                <a:blip r:embed="rId2"/>
                <a:stretch>
                  <a:fillRect l="-473" t="-949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980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Izravnanje nivelmanske mreže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31136" y="2638044"/>
                <a:ext cx="7729728" cy="3852908"/>
              </a:xfrm>
            </p:spPr>
            <p:txBody>
              <a:bodyPr>
                <a:normAutofit/>
              </a:bodyPr>
              <a:lstStyle/>
              <a:p>
                <a:r>
                  <a:rPr lang="sr-Latn-RS" i="1" dirty="0"/>
                  <a:t>Matrica koeficijenata normalnih jednačina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𝑃𝐴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sr-Latn-R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sr-Latn-RS" dirty="0"/>
              </a:p>
              <a:p>
                <a:endParaRPr lang="de-DE" i="1" dirty="0"/>
              </a:p>
              <a:p>
                <a:r>
                  <a:rPr lang="de-DE" i="1" dirty="0"/>
                  <a:t>Vektor slobodnih članova normalnih jednačina:</a:t>
                </a:r>
                <a:endParaRPr lang="sr-Latn-R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𝑃𝑓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sr-Latn-R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sr-Latn-R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1136" y="2638044"/>
                <a:ext cx="7729728" cy="3852908"/>
              </a:xfrm>
              <a:blipFill rotWithShape="0">
                <a:blip r:embed="rId2"/>
                <a:stretch>
                  <a:fillRect l="-473" t="-949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5794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Izravnanje nivelmanske mreže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31136" y="2638043"/>
                <a:ext cx="7729728" cy="4219957"/>
              </a:xfrm>
            </p:spPr>
            <p:txBody>
              <a:bodyPr>
                <a:normAutofit/>
              </a:bodyPr>
              <a:lstStyle/>
              <a:p>
                <a:r>
                  <a:rPr lang="en-US" i="1" dirty="0"/>
                  <a:t>Vektor </a:t>
                </a:r>
                <a:r>
                  <a:rPr lang="en-US" i="1" dirty="0" err="1"/>
                  <a:t>nepoznatih</a:t>
                </a:r>
                <a:r>
                  <a:rPr lang="en-US" i="1" dirty="0"/>
                  <a:t> </a:t>
                </a:r>
                <a:r>
                  <a:rPr lang="en-US" i="1" dirty="0" err="1"/>
                  <a:t>parametara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i="1" dirty="0"/>
                  <a:t>:</a:t>
                </a:r>
                <a:endParaRPr lang="sr-Latn-R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 − </m:t>
                      </m:r>
                      <m:sSup>
                        <m:sSup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sr-Latn-R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sr-Latn-RS" dirty="0"/>
              </a:p>
              <a:p>
                <a:r>
                  <a:rPr lang="en-US" i="1" dirty="0" err="1"/>
                  <a:t>Vektor</a:t>
                </a:r>
                <a:r>
                  <a:rPr lang="en-US" i="1" dirty="0"/>
                  <a:t> </a:t>
                </a:r>
                <a:r>
                  <a:rPr lang="en-US" i="1" dirty="0" err="1"/>
                  <a:t>popravaka</a:t>
                </a:r>
                <a:r>
                  <a:rPr lang="en-US" i="1" dirty="0"/>
                  <a:t> </a:t>
                </a:r>
                <a:r>
                  <a:rPr lang="en-US" i="1" dirty="0" err="1"/>
                  <a:t>merenih</a:t>
                </a:r>
                <a:r>
                  <a:rPr lang="en-US" i="1" dirty="0"/>
                  <a:t> </a:t>
                </a:r>
                <a:r>
                  <a:rPr lang="en-US" i="1" dirty="0" err="1"/>
                  <a:t>veličina</a:t>
                </a:r>
                <a:r>
                  <a:rPr lang="en-US" i="1" dirty="0"/>
                  <a:t>:</a:t>
                </a:r>
                <a:endParaRPr lang="sr-Latn-R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acc>
                        <m:accPr>
                          <m:chr m:val="̂"/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sr-Latn-R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sr-Latn-R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sr-Latn-RS" dirty="0"/>
              </a:p>
              <a:p>
                <a:r>
                  <a:rPr lang="en-US" i="1" dirty="0" err="1"/>
                  <a:t>Matrica</a:t>
                </a:r>
                <a:r>
                  <a:rPr lang="en-US" i="1" dirty="0"/>
                  <a:t> </a:t>
                </a:r>
                <a:r>
                  <a:rPr lang="en-US" i="1" dirty="0" err="1"/>
                  <a:t>kofaktora</a:t>
                </a:r>
                <a:r>
                  <a:rPr lang="en-US" i="1" dirty="0"/>
                  <a:t> </a:t>
                </a:r>
                <a:r>
                  <a:rPr lang="en-US" i="1" dirty="0" err="1"/>
                  <a:t>nepoznatih</a:t>
                </a:r>
                <a:r>
                  <a:rPr lang="en-US" i="1" dirty="0"/>
                  <a:t> </a:t>
                </a:r>
                <a:r>
                  <a:rPr lang="en-US" i="1" dirty="0" err="1"/>
                  <a:t>parametara</a:t>
                </a:r>
                <a:r>
                  <a:rPr lang="en-US" i="1" dirty="0"/>
                  <a:t>:</a:t>
                </a:r>
                <a:endParaRPr lang="sr-Latn-R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sr-Latn-R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sr-Latn-R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1136" y="2638043"/>
                <a:ext cx="7729728" cy="4219957"/>
              </a:xfrm>
              <a:blipFill rotWithShape="0">
                <a:blip r:embed="rId2"/>
                <a:stretch>
                  <a:fillRect l="-473" t="-86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9468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Izravnanje nivelmanske mreže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31136" y="2638043"/>
                <a:ext cx="7729728" cy="4046091"/>
              </a:xfrm>
            </p:spPr>
            <p:txBody>
              <a:bodyPr>
                <a:normAutofit/>
              </a:bodyPr>
              <a:lstStyle/>
              <a:p>
                <a:r>
                  <a:rPr lang="en-US" i="1" dirty="0"/>
                  <a:t>Kontrola:</a:t>
                </a:r>
                <a:endParaRPr lang="sr-Latn-R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𝑃𝑣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𝑃𝑓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sr-Latn-RS" dirty="0"/>
              </a:p>
              <a:p>
                <a:r>
                  <a:rPr lang="en-US" i="1" dirty="0" err="1"/>
                  <a:t>Ocena</a:t>
                </a:r>
                <a:r>
                  <a:rPr lang="en-US" i="1" dirty="0"/>
                  <a:t> </a:t>
                </a:r>
                <a:r>
                  <a:rPr lang="en-US" i="1" dirty="0" err="1"/>
                  <a:t>disperzionog</a:t>
                </a:r>
                <a:r>
                  <a:rPr lang="en-US" i="1" dirty="0"/>
                  <a:t> </a:t>
                </a:r>
                <a:r>
                  <a:rPr lang="en-US" i="1" dirty="0" err="1"/>
                  <a:t>koeficijenta</a:t>
                </a:r>
                <a:r>
                  <a:rPr lang="en-US" i="1" dirty="0"/>
                  <a:t>:</a:t>
                </a:r>
                <a:endParaRPr lang="sr-Latn-R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𝑃𝑣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sr-Latn-R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i="1" dirty="0"/>
                  <a:t> - </a:t>
                </a:r>
                <a:r>
                  <a:rPr lang="en-US" i="1" dirty="0" err="1"/>
                  <a:t>broj</a:t>
                </a:r>
                <a:r>
                  <a:rPr lang="en-US" i="1" dirty="0"/>
                  <a:t> </a:t>
                </a:r>
                <a:r>
                  <a:rPr lang="en-US" i="1" dirty="0" err="1"/>
                  <a:t>stepeni</a:t>
                </a:r>
                <a:r>
                  <a:rPr lang="en-US" i="1" dirty="0"/>
                  <a:t> </a:t>
                </a:r>
                <a:r>
                  <a:rPr lang="en-US" i="1" dirty="0" err="1"/>
                  <a:t>slobode</a:t>
                </a:r>
                <a:endParaRPr lang="sr-Latn-R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=4</m:t>
                    </m:r>
                  </m:oMath>
                </a14:m>
                <a:r>
                  <a:rPr lang="en-US" i="1" dirty="0"/>
                  <a:t> – </a:t>
                </a:r>
                <a:r>
                  <a:rPr lang="en-US" i="1" dirty="0" err="1"/>
                  <a:t>broj</a:t>
                </a:r>
                <a:r>
                  <a:rPr lang="en-US" i="1" dirty="0"/>
                  <a:t> </a:t>
                </a:r>
                <a:r>
                  <a:rPr lang="en-US" i="1" dirty="0" err="1"/>
                  <a:t>merenja</a:t>
                </a:r>
                <a:endParaRPr lang="sr-Latn-R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= 2</m:t>
                    </m:r>
                  </m:oMath>
                </a14:m>
                <a:r>
                  <a:rPr lang="en-US" i="1" dirty="0"/>
                  <a:t> – </a:t>
                </a:r>
                <a:r>
                  <a:rPr lang="en-US" i="1" dirty="0" err="1"/>
                  <a:t>broj</a:t>
                </a:r>
                <a:r>
                  <a:rPr lang="en-US" i="1" dirty="0"/>
                  <a:t> </a:t>
                </a:r>
                <a:r>
                  <a:rPr lang="en-US" i="1" dirty="0" err="1"/>
                  <a:t>nepoznatih</a:t>
                </a:r>
                <a:r>
                  <a:rPr lang="en-US" i="1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/>
                  <a:t>)</a:t>
                </a:r>
                <a:endParaRPr lang="sr-Latn-R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𝑋𝑋</m:t>
                              </m:r>
                            </m:sub>
                          </m:sSub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= ?;  </m:t>
                      </m:r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𝑌𝑌</m:t>
                              </m:r>
                            </m:sub>
                          </m:sSub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sr-Latn-RS" dirty="0"/>
              </a:p>
              <a:p>
                <a:r>
                  <a:rPr lang="sr-Latn-RS" u="sng" dirty="0"/>
                  <a:t>Izračunati izravnate visine tačaka R1 i R2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1136" y="2638043"/>
                <a:ext cx="7729728" cy="4046091"/>
              </a:xfrm>
              <a:blipFill rotWithShape="0">
                <a:blip r:embed="rId2"/>
                <a:stretch>
                  <a:fillRect l="-473" t="-905" b="-2564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12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refrakcija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3"/>
            <a:ext cx="7729728" cy="4046091"/>
          </a:xfrm>
        </p:spPr>
        <p:txBody>
          <a:bodyPr>
            <a:normAutofit/>
          </a:bodyPr>
          <a:lstStyle/>
          <a:p>
            <a:r>
              <a:rPr lang="en-US" dirty="0" err="1"/>
              <a:t>Atmosferska</a:t>
            </a:r>
            <a:r>
              <a:rPr lang="en-US" dirty="0"/>
              <a:t> </a:t>
            </a:r>
            <a:r>
              <a:rPr lang="en-US" dirty="0" err="1"/>
              <a:t>refrakcija</a:t>
            </a:r>
            <a:r>
              <a:rPr lang="en-US" dirty="0"/>
              <a:t> </a:t>
            </a:r>
            <a:r>
              <a:rPr lang="en-US" dirty="0" err="1"/>
              <a:t>označava</a:t>
            </a:r>
            <a:r>
              <a:rPr lang="en-US" dirty="0"/>
              <a:t> </a:t>
            </a:r>
            <a:r>
              <a:rPr lang="en-US" dirty="0" err="1"/>
              <a:t>efekat</a:t>
            </a:r>
            <a:r>
              <a:rPr lang="en-US" dirty="0"/>
              <a:t> </a:t>
            </a:r>
            <a:r>
              <a:rPr lang="en-US" dirty="0" err="1"/>
              <a:t>atmosfere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geometriju</a:t>
            </a:r>
            <a:r>
              <a:rPr lang="en-US" dirty="0"/>
              <a:t> (</a:t>
            </a:r>
            <a:r>
              <a:rPr lang="en-US" dirty="0" err="1"/>
              <a:t>krivu</a:t>
            </a:r>
            <a:r>
              <a:rPr lang="en-US" dirty="0"/>
              <a:t>) </a:t>
            </a:r>
            <a:r>
              <a:rPr lang="en-US" dirty="0" err="1"/>
              <a:t>putanje</a:t>
            </a:r>
            <a:r>
              <a:rPr lang="en-US" dirty="0"/>
              <a:t> </a:t>
            </a:r>
            <a:r>
              <a:rPr lang="en-US" dirty="0" err="1"/>
              <a:t>elektromagnetnog</a:t>
            </a:r>
            <a:r>
              <a:rPr lang="en-US" dirty="0"/>
              <a:t> </a:t>
            </a:r>
            <a:r>
              <a:rPr lang="en-US" dirty="0" err="1"/>
              <a:t>zraka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brzinu</a:t>
            </a:r>
            <a:r>
              <a:rPr lang="en-US" dirty="0"/>
              <a:t> </a:t>
            </a:r>
            <a:r>
              <a:rPr lang="en-US" dirty="0" err="1"/>
              <a:t>prostiranja</a:t>
            </a:r>
            <a:r>
              <a:rPr lang="en-US" dirty="0"/>
              <a:t> </a:t>
            </a:r>
            <a:r>
              <a:rPr lang="en-US" dirty="0" err="1"/>
              <a:t>talasa</a:t>
            </a:r>
            <a:r>
              <a:rPr lang="en-US" dirty="0"/>
              <a:t>.</a:t>
            </a:r>
            <a:endParaRPr lang="sr-Latn-RS" dirty="0"/>
          </a:p>
          <a:p>
            <a:endParaRPr lang="sr-Latn-RS" u="sng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444" y="3761368"/>
            <a:ext cx="3522305" cy="2265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157500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1009</TotalTime>
  <Words>1121</Words>
  <Application>Microsoft Office PowerPoint</Application>
  <PresentationFormat>Widescreen</PresentationFormat>
  <Paragraphs>535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Cambria Math</vt:lpstr>
      <vt:lpstr>Gill Sans MT</vt:lpstr>
      <vt:lpstr>Times New Roman</vt:lpstr>
      <vt:lpstr>Parcel</vt:lpstr>
      <vt:lpstr>Metode preciznih geodetskih merenja i obrade podataka</vt:lpstr>
      <vt:lpstr>PowerPoint Presentation</vt:lpstr>
      <vt:lpstr>PowerPoint Presentation</vt:lpstr>
      <vt:lpstr>NIvelman</vt:lpstr>
      <vt:lpstr>Izravnanje nivelmanske mreže</vt:lpstr>
      <vt:lpstr>Izravnanje nivelmanske mreže</vt:lpstr>
      <vt:lpstr>Izravnanje nivelmanske mreže</vt:lpstr>
      <vt:lpstr>Izravnanje nivelmanske mreže</vt:lpstr>
      <vt:lpstr>refrakcija</vt:lpstr>
      <vt:lpstr>REFRAKCIJA</vt:lpstr>
      <vt:lpstr>REFRAKCIJA</vt:lpstr>
      <vt:lpstr>refrakcija</vt:lpstr>
      <vt:lpstr>refrakcija</vt:lpstr>
      <vt:lpstr>refrakcija</vt:lpstr>
      <vt:lpstr>Refrakcija</vt:lpstr>
      <vt:lpstr>Refrakcija</vt:lpstr>
      <vt:lpstr>refrakcija</vt:lpstr>
      <vt:lpstr>refrakcija</vt:lpstr>
      <vt:lpstr>refrakcija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Metode preciznih geodetskih merenja i obrada podataka</dc:title>
  <dc:creator>Marijana</dc:creator>
  <cp:lastModifiedBy>Tatjana Kuzmić</cp:lastModifiedBy>
  <cp:revision>24</cp:revision>
  <dcterms:created xsi:type="dcterms:W3CDTF">2020-11-17T10:16:45Z</dcterms:created>
  <dcterms:modified xsi:type="dcterms:W3CDTF">2024-11-07T10:13:48Z</dcterms:modified>
</cp:coreProperties>
</file>