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64" r:id="rId4"/>
    <p:sldId id="286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32834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052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4498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6930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69480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3089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1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3927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340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6800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508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B16EB0E-FF11-4131-8F8E-280F75D973A7}" type="datetimeFigureOut">
              <a:rPr lang="sr-Latn-RS" smtClean="0"/>
              <a:t>7.11.2024.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4124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982947"/>
            <a:ext cx="8991600" cy="1645920"/>
          </a:xfrm>
        </p:spPr>
        <p:txBody>
          <a:bodyPr/>
          <a:lstStyle/>
          <a:p>
            <a:r>
              <a:rPr lang="sr-Latn-RS" dirty="0"/>
              <a:t>Metode preciznih geodetskih merenja i obrade podataka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7193" y="4378301"/>
            <a:ext cx="5317611" cy="123989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sr-Latn-RS" dirty="0"/>
              <a:t>Prof. dr Vladimir Bulatović	vbulat2003@yahoo.com </a:t>
            </a:r>
          </a:p>
          <a:p>
            <a:pPr algn="l"/>
            <a:r>
              <a:rPr lang="sr-Latn-RS" dirty="0"/>
              <a:t>dr Marko Marković	            	marko_m@uns.ac.rs </a:t>
            </a:r>
          </a:p>
          <a:p>
            <a:pPr algn="l"/>
            <a:r>
              <a:rPr lang="sr-Latn-RS" dirty="0"/>
              <a:t>Tatjana </a:t>
            </a:r>
            <a:r>
              <a:rPr lang="sr-Latn-RS"/>
              <a:t>Budimirov </a:t>
            </a:r>
            <a:r>
              <a:rPr lang="sr-Latn-RS" dirty="0"/>
              <a:t>		tatjana.kuzmic@uns.ac.rs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blackWhite">
          <a:xfrm>
            <a:off x="2120184" y="3013657"/>
            <a:ext cx="7951631" cy="829172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i="1" dirty="0" err="1"/>
              <a:t>Uticaj</a:t>
            </a:r>
            <a:r>
              <a:rPr lang="en-GB" sz="2400" i="1" dirty="0"/>
              <a:t> </a:t>
            </a:r>
            <a:r>
              <a:rPr lang="en-GB" sz="2400" i="1" dirty="0" err="1"/>
              <a:t>zenitnog</a:t>
            </a:r>
            <a:r>
              <a:rPr lang="en-GB" sz="2400" i="1" dirty="0"/>
              <a:t> </a:t>
            </a:r>
            <a:r>
              <a:rPr lang="en-GB" sz="2400" i="1" dirty="0" err="1"/>
              <a:t>odstojanja</a:t>
            </a:r>
            <a:r>
              <a:rPr lang="en-GB" sz="2400" i="1" dirty="0"/>
              <a:t> </a:t>
            </a:r>
            <a:r>
              <a:rPr lang="en-GB" sz="2400" i="1" dirty="0" err="1"/>
              <a:t>na</a:t>
            </a:r>
            <a:r>
              <a:rPr lang="en-GB" sz="2400" i="1" dirty="0"/>
              <a:t> 2c </a:t>
            </a:r>
            <a:r>
              <a:rPr lang="en-GB" sz="2400" i="1" dirty="0" err="1"/>
              <a:t>i</a:t>
            </a:r>
            <a:r>
              <a:rPr lang="en-GB" sz="2400" i="1" dirty="0"/>
              <a:t> </a:t>
            </a:r>
            <a:r>
              <a:rPr lang="en-GB" sz="2400" i="1" dirty="0" err="1"/>
              <a:t>ugao</a:t>
            </a:r>
            <a:r>
              <a:rPr lang="en-GB" sz="2400" i="1" dirty="0"/>
              <a:t> </a:t>
            </a:r>
            <a:r>
              <a:rPr lang="en-GB" sz="2400" i="1" dirty="0" err="1"/>
              <a:t>i</a:t>
            </a:r>
            <a:endParaRPr lang="sr-Latn-RS" sz="2400" i="1" dirty="0"/>
          </a:p>
        </p:txBody>
      </p:sp>
    </p:spTree>
    <p:extLst>
      <p:ext uri="{BB962C8B-B14F-4D97-AF65-F5344CB8AC3E}">
        <p14:creationId xmlns:p14="http://schemas.microsoft.com/office/powerpoint/2010/main" val="217852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2c i ugao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Kolimaciona</a:t>
                </a:r>
                <a:r>
                  <a:rPr lang="en-US" dirty="0"/>
                  <a:t> </a:t>
                </a:r>
                <a:r>
                  <a:rPr lang="en-US" dirty="0" err="1"/>
                  <a:t>greška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jeste</a:t>
                </a:r>
                <a:r>
                  <a:rPr lang="en-US" dirty="0"/>
                  <a:t> </a:t>
                </a:r>
                <a:r>
                  <a:rPr lang="en-US" dirty="0" err="1"/>
                  <a:t>ugao</a:t>
                </a:r>
                <a:r>
                  <a:rPr lang="en-US" dirty="0"/>
                  <a:t> </a:t>
                </a:r>
                <a:r>
                  <a:rPr lang="en-US" dirty="0" err="1"/>
                  <a:t>koji</a:t>
                </a:r>
                <a:r>
                  <a:rPr lang="en-US" dirty="0"/>
                  <a:t> </a:t>
                </a:r>
                <a:r>
                  <a:rPr lang="en-US" dirty="0" err="1"/>
                  <a:t>čini</a:t>
                </a:r>
                <a:r>
                  <a:rPr lang="en-US" dirty="0"/>
                  <a:t> </a:t>
                </a:r>
                <a:r>
                  <a:rPr lang="en-US" dirty="0" err="1"/>
                  <a:t>vizura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normala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obrtnu</a:t>
                </a:r>
                <a:r>
                  <a:rPr lang="en-US" dirty="0"/>
                  <a:t> </a:t>
                </a:r>
                <a:r>
                  <a:rPr lang="en-US" dirty="0" err="1"/>
                  <a:t>osu</a:t>
                </a:r>
                <a:r>
                  <a:rPr lang="en-US" dirty="0"/>
                  <a:t> </a:t>
                </a:r>
                <a:r>
                  <a:rPr lang="en-US" dirty="0" err="1"/>
                  <a:t>durbina</a:t>
                </a:r>
                <a:r>
                  <a:rPr lang="sr-Latn-RS" dirty="0"/>
                  <a:t>.</a:t>
                </a:r>
              </a:p>
              <a:p>
                <a:r>
                  <a:rPr lang="en-US" dirty="0" err="1"/>
                  <a:t>Ugao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i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jeste</a:t>
                </a:r>
                <a:r>
                  <a:rPr lang="en-US" dirty="0"/>
                  <a:t> </a:t>
                </a:r>
                <a:r>
                  <a:rPr lang="en-US" dirty="0" err="1"/>
                  <a:t>ugao</a:t>
                </a:r>
                <a:r>
                  <a:rPr lang="en-US" dirty="0"/>
                  <a:t> </a:t>
                </a:r>
                <a:r>
                  <a:rPr lang="en-US" dirty="0" err="1"/>
                  <a:t>nagnutosti</a:t>
                </a:r>
                <a:r>
                  <a:rPr lang="en-US" dirty="0"/>
                  <a:t> </a:t>
                </a:r>
                <a:r>
                  <a:rPr lang="en-US" dirty="0" err="1"/>
                  <a:t>obrtne</a:t>
                </a:r>
                <a:r>
                  <a:rPr lang="en-US" dirty="0"/>
                  <a:t> </a:t>
                </a:r>
                <a:r>
                  <a:rPr lang="en-US" dirty="0" err="1"/>
                  <a:t>ose</a:t>
                </a:r>
                <a:r>
                  <a:rPr lang="en-US" dirty="0"/>
                  <a:t> </a:t>
                </a:r>
                <a:r>
                  <a:rPr lang="en-US" dirty="0" err="1"/>
                  <a:t>durbina</a:t>
                </a:r>
                <a:r>
                  <a:rPr lang="en-US" dirty="0"/>
                  <a:t> u </a:t>
                </a:r>
                <a:r>
                  <a:rPr lang="en-US" dirty="0" err="1"/>
                  <a:t>odnosu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pravac</a:t>
                </a:r>
                <a:r>
                  <a:rPr lang="en-US" dirty="0"/>
                  <a:t> </a:t>
                </a:r>
                <a:r>
                  <a:rPr lang="en-US" dirty="0" err="1"/>
                  <a:t>upravan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alhidadinu</a:t>
                </a:r>
                <a:r>
                  <a:rPr lang="en-US" dirty="0"/>
                  <a:t> </a:t>
                </a:r>
                <a:r>
                  <a:rPr lang="en-US" dirty="0" err="1"/>
                  <a:t>osu</a:t>
                </a:r>
                <a:r>
                  <a:rPr lang="sr-Latn-R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56" t="50282" r="16180" b="11458"/>
          <a:stretch>
            <a:fillRect/>
          </a:stretch>
        </p:blipFill>
        <p:spPr bwMode="auto">
          <a:xfrm>
            <a:off x="3667393" y="4474335"/>
            <a:ext cx="215265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689" y="4464810"/>
            <a:ext cx="1981200" cy="2143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400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Merenja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terenu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Vr</a:t>
            </a:r>
            <a:r>
              <a:rPr lang="sr-Latn-RS" dirty="0"/>
              <a:t>ši </a:t>
            </a:r>
            <a:r>
              <a:rPr lang="en-US" dirty="0"/>
              <a:t>se </a:t>
            </a:r>
            <a:r>
              <a:rPr lang="en-US" dirty="0" err="1"/>
              <a:t>opažanje</a:t>
            </a:r>
            <a:r>
              <a:rPr lang="en-US" dirty="0"/>
              <a:t> u </a:t>
            </a:r>
            <a:r>
              <a:rPr lang="en-US" dirty="0" err="1"/>
              <a:t>poligonu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3 do 7 </a:t>
            </a:r>
            <a:r>
              <a:rPr lang="en-US" dirty="0" err="1"/>
              <a:t>signalisanih</a:t>
            </a:r>
            <a:r>
              <a:rPr lang="en-US" dirty="0"/>
              <a:t> </a:t>
            </a:r>
            <a:r>
              <a:rPr lang="en-US" dirty="0" err="1"/>
              <a:t>markica</a:t>
            </a:r>
            <a:r>
              <a:rPr lang="en-US" dirty="0"/>
              <a:t> </a:t>
            </a:r>
            <a:r>
              <a:rPr lang="en-US" dirty="0" err="1"/>
              <a:t>postavljenih</a:t>
            </a:r>
            <a:r>
              <a:rPr lang="en-US" dirty="0"/>
              <a:t> 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vertikalne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RS" dirty="0"/>
              <a:t>s</a:t>
            </a:r>
            <a:r>
              <a:rPr lang="en-US" dirty="0" err="1"/>
              <a:t>lici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Opažanje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u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durbina</a:t>
            </a:r>
            <a:r>
              <a:rPr lang="sr-Latn-RS" dirty="0"/>
              <a:t> – Hz, V, d</a:t>
            </a:r>
            <a:r>
              <a:rPr lang="en-US" dirty="0"/>
              <a:t>. </a:t>
            </a:r>
            <a:endParaRPr lang="sr-Latn-RS" dirty="0"/>
          </a:p>
          <a:p>
            <a:r>
              <a:rPr lang="sr-Latn-RS" dirty="0"/>
              <a:t>I položaj – od 1 ka 7</a:t>
            </a:r>
          </a:p>
          <a:p>
            <a:r>
              <a:rPr lang="sr-Latn-RS" dirty="0"/>
              <a:t>II položaj – od 7 ka 1</a:t>
            </a:r>
          </a:p>
          <a:p>
            <a:r>
              <a:rPr lang="en-US" dirty="0" err="1"/>
              <a:t>Postupak</a:t>
            </a:r>
            <a:r>
              <a:rPr lang="en-US" dirty="0"/>
              <a:t> se </a:t>
            </a:r>
            <a:r>
              <a:rPr lang="en-US" dirty="0" err="1"/>
              <a:t>ponavlja</a:t>
            </a:r>
            <a:r>
              <a:rPr lang="en-US" dirty="0"/>
              <a:t>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serija</a:t>
            </a:r>
            <a:r>
              <a:rPr lang="en-US" dirty="0"/>
              <a:t>.</a:t>
            </a:r>
            <a:endParaRPr lang="sr-Latn-R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141" y="3181081"/>
            <a:ext cx="3232598" cy="28628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343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Obrada podataka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Latn-RS" dirty="0"/>
                  <a:t>Izračunati 2c, 2VV</a:t>
                </a:r>
              </a:p>
              <a:p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∓180°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𝑉𝑉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𝐾𝐿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𝐾𝐷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 −360°</m:t>
                      </m:r>
                    </m:oMath>
                  </m:oMathPara>
                </a14:m>
                <a:endParaRPr lang="sr-Latn-R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b="0" dirty="0">
                  <a:ea typeface="Cambria Math" panose="02040503050406030204" pitchFamily="18" charset="0"/>
                </a:endParaRPr>
              </a:p>
              <a:p>
                <a:r>
                  <a:rPr lang="sr-Latn-RS" dirty="0"/>
                  <a:t>Izračunati Z</a:t>
                </a:r>
              </a:p>
              <a:p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𝐾𝐿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𝑉𝑉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14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Obrada podataka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762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endParaRPr lang="sr-Latn-RS" i="1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sr-Latn-R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mr>
                      <m:m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mr>
                    </m:m>
                    <m:d>
                      <m:dPr>
                        <m:begChr m:val="|"/>
                        <m:endChr m:val="|"/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sr-Latn-R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𝑡𝑎𝑛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𝑡𝑎𝑛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𝑡𝑎𝑛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1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mPr>
                                            <m:m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1/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𝑡𝑎𝑛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sSub>
                                                  <m:sSubPr>
                                                    <m:ctrlPr>
                                                      <a:rPr lang="sr-Latn-R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𝑍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4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mr>
                                            <m:m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1/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𝑡𝑎𝑛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sSub>
                                                  <m:sSubPr>
                                                    <m:ctrlPr>
                                                      <a:rPr lang="sr-Latn-R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𝑍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5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mr>
                                            <m:m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1/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𝑡𝑎𝑛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sSub>
                                                  <m:sSubPr>
                                                    <m:ctrlPr>
                                                      <a:rPr lang="sr-Latn-R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𝑍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6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mr>
                                          </m:m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𝑡𝑎𝑛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𝑠𝑖𝑛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𝑠𝑖𝑛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𝑠𝑖𝑛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𝑠𝑖𝑛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𝑠𝑖𝑛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6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1/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𝑠𝑖𝑛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7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sr-Latn-R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/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</m:mr>
                                      <m:mr>
                                        <m:e/>
                                      </m:mr>
                                      <m:mr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1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mPr>
                                            <m:mr>
                                              <m:e/>
                                            </m:mr>
                                            <m:mr>
                                              <m:e/>
                                            </m:mr>
                                          </m:m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/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</m:mr>
                                      <m:mr>
                                        <m:e/>
                                      </m:mr>
                                      <m:mr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1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mPr>
                                            <m:mr>
                                              <m:e/>
                                            </m:mr>
                                            <m:mr>
                                              <m:e/>
                                            </m:mr>
                                          </m:m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r-Latn-R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0− </m:t>
                              </m:r>
                              <m:sSub>
                                <m:sSub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0− </m:t>
                              </m:r>
                              <m:sSub>
                                <m:sSub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0− </m:t>
                                    </m:r>
                                    <m:sSub>
                                      <m:sSubPr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0− </m:t>
                                    </m:r>
                                    <m:sSub>
                                      <m:sSubPr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0−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0−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6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0−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R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7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r-Latn-R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</m:mr>
                          <m:mr>
                            <m:e/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/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sr-Latn-R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</m:mr>
                                      <m:mr>
                                        <m:e/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i="1" dirty="0"/>
                  <a:t> </a:t>
                </a:r>
                <a:endParaRPr lang="sr-Latn-RS" i="1" dirty="0"/>
              </a:p>
              <a:p>
                <a:pPr marL="0" indent="0">
                  <a:buNone/>
                </a:pPr>
                <a:endParaRPr lang="sr-Latn-RS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𝐷𝐼𝐴𝐺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1;1;1;1;1;1;1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r-Latn-RS" dirty="0"/>
              </a:p>
              <a:p>
                <a:pPr marL="0" indent="0">
                  <a:buNone/>
                </a:pPr>
                <a:endParaRPr lang="sr-Latn-R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76275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62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Obrada podataka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153412"/>
                <a:ext cx="7729728" cy="4530723"/>
              </a:xfrm>
            </p:spPr>
            <p:txBody>
              <a:bodyPr>
                <a:normAutofit/>
              </a:bodyPr>
              <a:lstStyle/>
              <a:p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nepoznatih</a:t>
                </a:r>
                <a:r>
                  <a:rPr lang="en-US" dirty="0"/>
                  <a:t> </a:t>
                </a:r>
                <a:r>
                  <a:rPr lang="en-US" dirty="0" err="1"/>
                  <a:t>parametara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sr-Latn-R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</m:oMath>
                </a14:m>
                <a:r>
                  <a:rPr lang="en-US" dirty="0"/>
                  <a:t>: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 − 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sr-Latn-RS" dirty="0"/>
              </a:p>
              <a:p>
                <a:r>
                  <a:rPr lang="en-US" dirty="0" err="1"/>
                  <a:t>Matrica</a:t>
                </a:r>
                <a:r>
                  <a:rPr lang="en-US" dirty="0"/>
                  <a:t> </a:t>
                </a:r>
                <a:r>
                  <a:rPr lang="en-US" dirty="0" err="1"/>
                  <a:t>koeficijenata</a:t>
                </a:r>
                <a:r>
                  <a:rPr lang="en-US" dirty="0"/>
                  <a:t> </a:t>
                </a:r>
                <a:r>
                  <a:rPr lang="en-US" dirty="0" err="1"/>
                  <a:t>normalnih</a:t>
                </a:r>
                <a:r>
                  <a:rPr lang="en-US" dirty="0"/>
                  <a:t> </a:t>
                </a:r>
                <a:r>
                  <a:rPr lang="en-US" dirty="0" err="1"/>
                  <a:t>jednačina</a:t>
                </a:r>
                <a:r>
                  <a:rPr lang="en-US" dirty="0"/>
                  <a:t>: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𝑃𝐴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sr-Latn-RS" dirty="0"/>
              </a:p>
              <a:p>
                <a:r>
                  <a:rPr lang="de-DE" dirty="0"/>
                  <a:t>Vektor slobodnih članova normalnih jednačina: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𝑃𝑓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sr-Latn-RS" dirty="0"/>
              </a:p>
              <a:p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popravaka</a:t>
                </a:r>
                <a:r>
                  <a:rPr lang="en-US" dirty="0"/>
                  <a:t> </a:t>
                </a:r>
                <a:r>
                  <a:rPr lang="en-US" dirty="0" err="1"/>
                  <a:t>merenih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: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acc>
                        <m:accPr>
                          <m:chr m:val="̂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sr-Latn-R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/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sr-Latn-R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/>
                                        </m:mr>
                                        <m:mr>
                                          <m:e/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153412"/>
                <a:ext cx="7729728" cy="4530723"/>
              </a:xfrm>
              <a:blipFill rotWithShape="0">
                <a:blip r:embed="rId2"/>
                <a:stretch>
                  <a:fillRect l="-473" t="-673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43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Obrada podataka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412336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err="1"/>
                  <a:t>Matrica</a:t>
                </a:r>
                <a:r>
                  <a:rPr lang="en-US" dirty="0"/>
                  <a:t> </a:t>
                </a:r>
                <a:r>
                  <a:rPr lang="en-US" dirty="0" err="1"/>
                  <a:t>kofaktora</a:t>
                </a:r>
                <a:r>
                  <a:rPr lang="en-US" dirty="0"/>
                  <a:t> </a:t>
                </a:r>
                <a:r>
                  <a:rPr lang="en-US" dirty="0" err="1"/>
                  <a:t>nepoznatih</a:t>
                </a:r>
                <a:r>
                  <a:rPr lang="en-US" dirty="0"/>
                  <a:t> </a:t>
                </a:r>
                <a:r>
                  <a:rPr lang="en-US" dirty="0" err="1"/>
                  <a:t>parametara</a:t>
                </a:r>
                <a:r>
                  <a:rPr lang="en-US" dirty="0"/>
                  <a:t>: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sr-Latn-RS" dirty="0"/>
              </a:p>
              <a:p>
                <a:r>
                  <a:rPr lang="en-US" dirty="0" err="1"/>
                  <a:t>Kontrola</a:t>
                </a:r>
                <a:r>
                  <a:rPr lang="en-US" dirty="0"/>
                  <a:t>: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𝑃𝑣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𝑃𝑓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sr-Latn-RS" dirty="0"/>
              </a:p>
              <a:p>
                <a:r>
                  <a:rPr lang="en-US" dirty="0"/>
                  <a:t>A posteriori </a:t>
                </a:r>
                <a:r>
                  <a:rPr lang="en-US" dirty="0" err="1"/>
                  <a:t>standardna</a:t>
                </a:r>
                <a:r>
                  <a:rPr lang="en-US" dirty="0"/>
                  <a:t> </a:t>
                </a:r>
                <a:r>
                  <a:rPr lang="en-US" dirty="0" err="1"/>
                  <a:t>devijacija</a:t>
                </a:r>
                <a:r>
                  <a:rPr lang="en-US" dirty="0"/>
                  <a:t>: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𝑃𝑉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sr-Latn-R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−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i="1" dirty="0"/>
                  <a:t> - </a:t>
                </a:r>
                <a:r>
                  <a:rPr lang="en-US" i="1" dirty="0" err="1"/>
                  <a:t>broj</a:t>
                </a:r>
                <a:r>
                  <a:rPr lang="en-US" i="1" dirty="0"/>
                  <a:t> </a:t>
                </a:r>
                <a:r>
                  <a:rPr lang="en-US" i="1" dirty="0" err="1"/>
                  <a:t>stepeni</a:t>
                </a:r>
                <a:r>
                  <a:rPr lang="en-US" i="1" dirty="0"/>
                  <a:t> </a:t>
                </a:r>
                <a:r>
                  <a:rPr lang="en-US" i="1" dirty="0" err="1"/>
                  <a:t>slobode</a:t>
                </a:r>
                <a:endParaRPr lang="sr-Latn-R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= 7</m:t>
                    </m:r>
                  </m:oMath>
                </a14:m>
                <a:r>
                  <a:rPr lang="en-US" i="1" dirty="0"/>
                  <a:t> – </a:t>
                </a:r>
                <a:r>
                  <a:rPr lang="en-US" i="1" dirty="0" err="1"/>
                  <a:t>broj</a:t>
                </a:r>
                <a:r>
                  <a:rPr lang="en-US" i="1" dirty="0"/>
                  <a:t> </a:t>
                </a:r>
                <a:r>
                  <a:rPr lang="en-US" i="1" dirty="0" err="1"/>
                  <a:t>merenja</a:t>
                </a:r>
                <a:endParaRPr lang="sr-Latn-R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= 2</m:t>
                    </m:r>
                  </m:oMath>
                </a14:m>
                <a:r>
                  <a:rPr lang="en-US" i="1" dirty="0"/>
                  <a:t> – </a:t>
                </a:r>
                <a:r>
                  <a:rPr lang="en-US" i="1" dirty="0" err="1"/>
                  <a:t>broj</a:t>
                </a:r>
                <a:r>
                  <a:rPr lang="en-US" i="1" dirty="0"/>
                  <a:t> </a:t>
                </a:r>
                <a:r>
                  <a:rPr lang="en-US" i="1" dirty="0" err="1"/>
                  <a:t>nepoznatih</a:t>
                </a:r>
                <a:r>
                  <a:rPr lang="en-US" i="1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i="1" dirty="0"/>
                  <a:t>)</a:t>
                </a: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𝑋𝑋</m:t>
                              </m:r>
                            </m:sub>
                          </m:sSub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 ?;  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𝑌𝑌</m:t>
                              </m:r>
                            </m:sub>
                          </m:sSub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4123364"/>
              </a:xfrm>
              <a:blipFill rotWithShape="0">
                <a:blip r:embed="rId2"/>
                <a:stretch>
                  <a:fillRect l="-394" t="-177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102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Grafik zavisnosti 2c i 2vv od 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84" y="2267437"/>
            <a:ext cx="6840431" cy="444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85504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985</TotalTime>
  <Words>338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Gill Sans MT</vt:lpstr>
      <vt:lpstr>Parcel</vt:lpstr>
      <vt:lpstr>Metode preciznih geodetskih merenja i obrade podataka</vt:lpstr>
      <vt:lpstr>2c i ugao i</vt:lpstr>
      <vt:lpstr>Merenja na terenu</vt:lpstr>
      <vt:lpstr>Obrada podataka</vt:lpstr>
      <vt:lpstr>Obrada podataka</vt:lpstr>
      <vt:lpstr>Obrada podataka</vt:lpstr>
      <vt:lpstr>Obrada podataka</vt:lpstr>
      <vt:lpstr>Grafik zavisnosti 2c i 2vv od 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preciznih geodetskih merenja i obrada podataka</dc:title>
  <dc:creator>Marijana</dc:creator>
  <cp:lastModifiedBy>Tatjana Kuzmić</cp:lastModifiedBy>
  <cp:revision>27</cp:revision>
  <dcterms:created xsi:type="dcterms:W3CDTF">2020-11-17T10:16:45Z</dcterms:created>
  <dcterms:modified xsi:type="dcterms:W3CDTF">2024-11-07T10:13:21Z</dcterms:modified>
</cp:coreProperties>
</file>