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4" r:id="rId4"/>
    <p:sldId id="286" r:id="rId5"/>
    <p:sldId id="287" r:id="rId6"/>
    <p:sldId id="290" r:id="rId7"/>
    <p:sldId id="266" r:id="rId8"/>
    <p:sldId id="281" r:id="rId9"/>
    <p:sldId id="282" r:id="rId10"/>
    <p:sldId id="283" r:id="rId11"/>
    <p:sldId id="284" r:id="rId12"/>
    <p:sldId id="285" r:id="rId13"/>
    <p:sldId id="28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32834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052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4498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6930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69480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3089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1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3927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340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6800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8508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B16EB0E-FF11-4131-8F8E-280F75D973A7}" type="datetimeFigureOut">
              <a:rPr lang="sr-Latn-RS" smtClean="0"/>
              <a:t>4.12.2024.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C11A7A8-BA99-4E67-AE31-627D316A3C2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4124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982947"/>
            <a:ext cx="8991600" cy="1645920"/>
          </a:xfrm>
        </p:spPr>
        <p:txBody>
          <a:bodyPr/>
          <a:lstStyle/>
          <a:p>
            <a:r>
              <a:rPr lang="sr-Latn-RS" dirty="0"/>
              <a:t>Metode preciznih geodetskih merenja i obrade podataka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7193" y="4378301"/>
            <a:ext cx="5317611" cy="123989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sr-Latn-RS" dirty="0"/>
              <a:t>Prof. dr Vladimir Bulatović	vbulat2003@yahoo.com </a:t>
            </a:r>
          </a:p>
          <a:p>
            <a:pPr algn="l"/>
            <a:r>
              <a:rPr lang="sr-Latn-RS" dirty="0"/>
              <a:t>dr Marko Marković	            	marko_m@uns.ac.rs </a:t>
            </a:r>
          </a:p>
          <a:p>
            <a:pPr algn="l"/>
            <a:r>
              <a:rPr lang="sr-Latn-RS" dirty="0"/>
              <a:t>Tatjana </a:t>
            </a:r>
            <a:r>
              <a:rPr lang="sr-Latn-RS" dirty="0" err="1"/>
              <a:t>Budimirov</a:t>
            </a:r>
            <a:r>
              <a:rPr lang="sr-Latn-RS" dirty="0"/>
              <a:t> 		tatjana.kuzmic@uns.ac.rs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blackWhite">
          <a:xfrm>
            <a:off x="2120184" y="3013657"/>
            <a:ext cx="7951631" cy="829172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400" i="1" dirty="0"/>
              <a:t>BRANA U MARADIKU – Obrada podataka snimljenih totalnom stanicom</a:t>
            </a:r>
          </a:p>
        </p:txBody>
      </p:sp>
    </p:spTree>
    <p:extLst>
      <p:ext uri="{BB962C8B-B14F-4D97-AF65-F5344CB8AC3E}">
        <p14:creationId xmlns:p14="http://schemas.microsoft.com/office/powerpoint/2010/main" val="2178522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F7C3B-0510-9801-093B-8191D9A66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E03F9-CBB3-0F54-872E-B62180B53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Svođenje dužina na ravan GK projekcije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2B0D4-9657-31CC-4C92-9F9CA97933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</p:spPr>
            <p:txBody>
              <a:bodyPr>
                <a:normAutofit/>
              </a:bodyPr>
              <a:lstStyle/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Visinske razlike između stubova </a:t>
                </a: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izračunati 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na osnovu kose dužine (D</a:t>
                </a:r>
                <a:r>
                  <a:rPr lang="sr-Latn-RS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zenitnog odstojanja (Z</a:t>
                </a:r>
                <a:r>
                  <a:rPr lang="sr-Latn-RS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visina instrumenta (i) i signala (l) i sledeće formule:</a:t>
                </a:r>
              </a:p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Cyrl-R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sr-Latn-R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H</m:t>
                      </m:r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Cyrl-RS" sz="18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Cyrl-RS" sz="18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A</m:t>
                          </m:r>
                        </m:sub>
                      </m:sSub>
                      <m:r>
                        <a:rPr lang="sr-Cyrl-R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</m:t>
                      </m:r>
                      <m:func>
                        <m:funcPr>
                          <m:ctrlPr>
                            <a:rPr lang="sr-Latn-R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sr-Cyrl-RS" sz="18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sr-Latn-R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Cyrl-RS" sz="18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Z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sr-Cyrl-RS" sz="18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K</m:t>
                              </m:r>
                            </m:sub>
                          </m:sSub>
                        </m:e>
                      </m:func>
                      <m:r>
                        <a:rPr lang="sr-Cyrl-RS" sz="18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sr-Cyrl-RS" sz="18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i</m:t>
                      </m:r>
                      <m:r>
                        <a:rPr lang="sr-Cyrl-R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sr-Cyrl-RS" sz="18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l</m:t>
                      </m:r>
                    </m:oMath>
                  </m:oMathPara>
                </a14:m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sr-Latn-RS" b="1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2B0D4-9657-31CC-4C92-9F9CA97933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  <a:blipFill>
                <a:blip r:embed="rId2"/>
                <a:stretch>
                  <a:fillRect l="-631" t="-2057" r="-631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729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C3A83-8C91-F30C-6CD2-D5D89EA15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37768-6D0B-81D2-887E-FE7E56E2D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Svođenje dužina na ravan GK projekcije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73712-1A48-16B8-5D72-5E3A25C73B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</p:spPr>
            <p:txBody>
              <a:bodyPr>
                <a:normAutofit/>
              </a:bodyPr>
              <a:lstStyle/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Naredni korak predstavlja svođenje horizontalne dužine sa Nulte Nivoske Površi (D</a:t>
                </a:r>
                <a:r>
                  <a:rPr lang="sr-Latn-RS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NNP</a:t>
                </a: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na ravan Gauss Krüger-ove projekcije (D</a:t>
                </a:r>
                <a:r>
                  <a:rPr lang="sr-Latn-RS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GK</a:t>
                </a: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 gde se vrši računanje sledeće popravke:</a:t>
                </a:r>
              </a:p>
              <a:p>
                <a:pPr marL="0" marR="0" indent="0" algn="just">
                  <a:lnSpc>
                    <a:spcPct val="107000"/>
                  </a:lnSpc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g</m:t>
                          </m:r>
                        </m:sub>
                      </m:sSub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̅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sSup>
                                    <m:s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sr-Latn-R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Y</m:t>
                                      </m:r>
                                    </m:e>
                                    <m:sup>
                                      <m:r>
                                        <a:rPr lang="sr-Latn-R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acc>
                            </m:num>
                            <m:den>
                              <m: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sr-Latn-R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R</m:t>
                                  </m:r>
                                </m:e>
                                <m:sup>
                                  <m:r>
                                    <a:rPr lang="sr-Latn-R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0.0001</m:t>
                          </m:r>
                        </m:e>
                      </m:d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NNP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Y</m:t>
                          </m:r>
                        </m:e>
                      </m:acc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sr-Latn-R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7 500 000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de je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Δ</a:t>
                </a:r>
                <a:r>
                  <a:rPr lang="sr-Latn-R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sr-Latn-RS" sz="1800" baseline="-25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vrednost </a:t>
                </a:r>
                <a:r>
                  <a:rPr lang="sr-Latn-R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porpavke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za koju treba korigovati dužinu na Nultoj </a:t>
                </a:r>
                <a:r>
                  <a:rPr lang="sr-Latn-R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Nivoskoj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Površini 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r-Latn-R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r-Latn-R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NNP</m:t>
                        </m:r>
                      </m:sub>
                    </m:sSub>
                  </m:oMath>
                </a14:m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kako bi se svela na dužinu u ravni </a:t>
                </a:r>
                <a:r>
                  <a:rPr lang="sr-Cyrl-R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Gauss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sr-Cyrl-R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Krüger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ove projekcije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r-Latn-R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r-Latn-R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GK</m:t>
                        </m:r>
                      </m:sub>
                    </m:sSub>
                  </m:oMath>
                </a14:m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).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 </a:t>
                </a: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koordinata Y sredine dužine u </a:t>
                </a:r>
                <a:r>
                  <a:rPr lang="sr-Cyrl-R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Gauss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sr-Cyrl-R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Krüger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ovoj projekciji</a:t>
                </a:r>
              </a:p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sr-Latn-RS" b="1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73712-1A48-16B8-5D72-5E3A25C73B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  <a:blipFill>
                <a:blip r:embed="rId2"/>
                <a:stretch>
                  <a:fillRect l="-631" t="-2057" r="-631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4480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D1800F-7BCC-C647-4537-C5B2D1BB4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64D46-E7E9-DD67-B0D3-933E235BB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Svođenje dužina na ravan GK projekcije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46D1C3-FC4A-5ECD-B937-6A64B961AF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</p:spPr>
            <p:txBody>
              <a:bodyPr>
                <a:normAutofit/>
              </a:bodyPr>
              <a:lstStyle/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Konačno, vrši se popravka dužine na Nultoj </a:t>
                </a:r>
                <a:r>
                  <a:rPr lang="sr-Latn-RS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Nivoskoj</a:t>
                </a: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Površini (D</a:t>
                </a:r>
                <a:r>
                  <a:rPr lang="sr-Latn-RS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NNP</a:t>
                </a: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kako bi se dobila dužina u ravni </a:t>
                </a:r>
                <a:r>
                  <a:rPr lang="sr-Latn-RS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Gauss</a:t>
                </a: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sr-Latn-RS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Krüger</a:t>
                </a: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-ove projekcije (D</a:t>
                </a:r>
                <a:r>
                  <a:rPr lang="sr-Latn-RS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GK</a:t>
                </a: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primenom sledećeg izraza:</a:t>
                </a:r>
              </a:p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GK</m:t>
                          </m:r>
                        </m:sub>
                      </m:sSub>
                      <m:r>
                        <a:rPr lang="sr-Cyrl-R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NNP</m:t>
                          </m:r>
                        </m:sub>
                      </m:sSub>
                      <m:r>
                        <a:rPr lang="sr-Cyrl-R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+∆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S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G</m:t>
                          </m:r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endParaRPr lang="sr-Latn-R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GK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dužina u ravni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sr-Cyrl-R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Gauss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sr-Cyrl-R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Krüger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ov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projekcije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sr-Latn-RS" b="1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46D1C3-FC4A-5ECD-B937-6A64B961AF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  <a:blipFill>
                <a:blip r:embed="rId2"/>
                <a:stretch>
                  <a:fillRect l="-631" t="-2057" r="-631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27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D684D-351E-C1B8-7FFC-A34C0F193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545B3-3110-2B9C-252D-6B1CD079D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3D izravnanje geodetske mreže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8F25D-C62E-006A-A088-5C75637F4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52908"/>
          </a:xfrm>
        </p:spPr>
        <p:txBody>
          <a:bodyPr>
            <a:normAutofit/>
          </a:bodyPr>
          <a:lstStyle/>
          <a:p>
            <a:r>
              <a:rPr lang="sr-Latn-RS" dirty="0"/>
              <a:t>Mrežu izravnati kao slobodnu po metodi najmanjih kvadrata, po modelu posrednog izravnanja</a:t>
            </a:r>
          </a:p>
          <a:p>
            <a:r>
              <a:rPr lang="sr-Latn-RS" dirty="0"/>
              <a:t>Merene veličine – horizontalni pravci, popravljeni vertikalni uglovi i popravljene kose dužine za uticaj atmosferskih parametara</a:t>
            </a:r>
          </a:p>
          <a:p>
            <a:r>
              <a:rPr lang="sr-Latn-RS" dirty="0"/>
              <a:t>Nepoznate veličine – X i Y koordinate i visina ploče stubova S1, S2, S5 i S6 </a:t>
            </a:r>
          </a:p>
          <a:p>
            <a:r>
              <a:rPr lang="sr-Latn-RS" dirty="0"/>
              <a:t>Približne koordinate i visine ploče stubova su date na slajdu 5 i 6</a:t>
            </a:r>
          </a:p>
          <a:p>
            <a:r>
              <a:rPr lang="sr-Latn-RS" dirty="0"/>
              <a:t>Datum mreže definisati minimalnim tragom na sve tačke </a:t>
            </a:r>
          </a:p>
          <a:p>
            <a:pPr algn="l"/>
            <a:r>
              <a:rPr lang="sr-Latn-RS" dirty="0"/>
              <a:t>Izravnanje uraditi prema uputstvu datom u radu </a:t>
            </a:r>
            <a:r>
              <a:rPr lang="sr-Latn-RS" dirty="0">
                <a:latin typeface="+mj-lt"/>
              </a:rPr>
              <a:t>„</a:t>
            </a:r>
            <a:r>
              <a:rPr lang="sr-Latn-RS" sz="1800" i="0" u="none" strike="noStrike" baseline="0" dirty="0">
                <a:latin typeface="+mj-lt"/>
              </a:rPr>
              <a:t>PRIMENA TRODIMENZIONALNOG IZRAVNANJA LOKALNIH GEODETSKIH MREŽA U INŽENJERSKOJ GEODEZIJI“</a:t>
            </a:r>
            <a:endParaRPr lang="sr-Latn-R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440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39A8BEA-F75B-5457-8526-00A7EAC12A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41" y="0"/>
            <a:ext cx="10586518" cy="6840167"/>
          </a:xfrm>
        </p:spPr>
      </p:pic>
    </p:spTree>
    <p:extLst>
      <p:ext uri="{BB962C8B-B14F-4D97-AF65-F5344CB8AC3E}">
        <p14:creationId xmlns:p14="http://schemas.microsoft.com/office/powerpoint/2010/main" val="4157709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Sadržaj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Srediti</a:t>
            </a:r>
            <a:r>
              <a:rPr lang="en-GB" dirty="0"/>
              <a:t> </a:t>
            </a:r>
            <a:r>
              <a:rPr lang="sr-Latn-RS" dirty="0"/>
              <a:t>zapisnik sa podacima snimanja </a:t>
            </a:r>
            <a:r>
              <a:rPr lang="sr-Latn-RS" dirty="0" err="1"/>
              <a:t>girusnom</a:t>
            </a:r>
            <a:r>
              <a:rPr lang="sr-Latn-RS" dirty="0"/>
              <a:t> metodom </a:t>
            </a:r>
            <a:r>
              <a:rPr lang="en-GB" dirty="0"/>
              <a:t>– </a:t>
            </a:r>
            <a:r>
              <a:rPr lang="sr-Latn-RS" dirty="0"/>
              <a:t>izračunati definitivne vrednosti horizontalnih pravaca, vertikalnih uglova, kosih dužina.</a:t>
            </a:r>
          </a:p>
          <a:p>
            <a:r>
              <a:rPr lang="sr-Latn-RS" dirty="0"/>
              <a:t>Na osnovu koordinata stubova S1 i S2 u GK projekciji, pronaći i koordinate stubova S5 i S6 u GK projekciji</a:t>
            </a:r>
          </a:p>
          <a:p>
            <a:r>
              <a:rPr lang="sr-Latn-RS" dirty="0"/>
              <a:t>Kose dužine merene na terenu svesti na ravan GK projekcije </a:t>
            </a:r>
          </a:p>
          <a:p>
            <a:r>
              <a:rPr lang="sr-Latn-RS" dirty="0"/>
              <a:t>Izvršiti 3D izravnanje geodetske mreže</a:t>
            </a:r>
          </a:p>
        </p:txBody>
      </p:sp>
    </p:spTree>
    <p:extLst>
      <p:ext uri="{BB962C8B-B14F-4D97-AF65-F5344CB8AC3E}">
        <p14:creationId xmlns:p14="http://schemas.microsoft.com/office/powerpoint/2010/main" val="355343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B1DDB-8246-30CE-BA20-00477476B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66B3-25A5-D905-161F-40AAEC3A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Zapisnik merenja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3331D-8E4B-FF4C-F2C0-0550C18E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Srediti</a:t>
            </a:r>
            <a:r>
              <a:rPr lang="en-GB" dirty="0"/>
              <a:t> </a:t>
            </a:r>
            <a:r>
              <a:rPr lang="sr-Latn-RS" dirty="0"/>
              <a:t>zapisnik sa podacima snimanja </a:t>
            </a:r>
            <a:r>
              <a:rPr lang="sr-Latn-RS" dirty="0" err="1"/>
              <a:t>girusnom</a:t>
            </a:r>
            <a:r>
              <a:rPr lang="sr-Latn-RS" dirty="0"/>
              <a:t> metodom (Podaci_Girusna_Metoda.xlsx) </a:t>
            </a:r>
            <a:r>
              <a:rPr lang="en-GB" dirty="0"/>
              <a:t>– </a:t>
            </a:r>
            <a:r>
              <a:rPr lang="sr-Latn-RS" dirty="0"/>
              <a:t>izračunati kao aritmetičku sredinu definitivne vrednosti:</a:t>
            </a:r>
          </a:p>
          <a:p>
            <a:endParaRPr lang="sr-Latn-RS" dirty="0"/>
          </a:p>
          <a:p>
            <a:r>
              <a:rPr lang="sr-Latn-RS" dirty="0"/>
              <a:t>horizontalnih pravaca, </a:t>
            </a:r>
          </a:p>
          <a:p>
            <a:r>
              <a:rPr lang="sr-Latn-RS" dirty="0"/>
              <a:t>vertikalnih uglova, </a:t>
            </a:r>
          </a:p>
          <a:p>
            <a:r>
              <a:rPr lang="sr-Latn-RS" dirty="0"/>
              <a:t>kosih dužina.</a:t>
            </a:r>
          </a:p>
        </p:txBody>
      </p:sp>
    </p:spTree>
    <p:extLst>
      <p:ext uri="{BB962C8B-B14F-4D97-AF65-F5344CB8AC3E}">
        <p14:creationId xmlns:p14="http://schemas.microsoft.com/office/powerpoint/2010/main" val="194218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E49AD-7D43-C528-47F1-1FC656BD0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3ABE-85CF-8B60-3694-7CDD620CC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Koordinate tačaka u GK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65099-312B-595C-4113-108906535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Pronaći koordinate stubova S5 i S6 u GK projekciji, ako su poznate koordinate stubova S1 i S2 u GK projekciji: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12F04DF-2D00-90B9-3427-B5613B77E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52943"/>
              </p:ext>
            </p:extLst>
          </p:nvPr>
        </p:nvGraphicFramePr>
        <p:xfrm>
          <a:off x="4164584" y="3632775"/>
          <a:ext cx="386283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8049373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77640855"/>
                    </a:ext>
                  </a:extLst>
                </a:gridCol>
                <a:gridCol w="1627632">
                  <a:extLst>
                    <a:ext uri="{9D8B030D-6E8A-4147-A177-3AD203B41FA5}">
                      <a16:colId xmlns:a16="http://schemas.microsoft.com/office/drawing/2014/main" val="3997940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r-Latn-R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+mn-lt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+mn-lt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33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+mn-lt"/>
                        </a:rPr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7421618.624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4992234.053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8091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+mn-lt"/>
                        </a:rPr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7421348.403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4992144.062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632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88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E69F1-86DB-FAE2-ED4A-5472380E8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36637-3876-274D-F3F3-133B76EE9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Približne visine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64966-9B56-912D-2C70-026853B80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Približne visine ploče stubova: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D2A055-5D1E-374D-A5DC-62BD0D28B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816581"/>
              </p:ext>
            </p:extLst>
          </p:nvPr>
        </p:nvGraphicFramePr>
        <p:xfrm>
          <a:off x="4978400" y="3261935"/>
          <a:ext cx="2235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8049373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776408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r-Latn-R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+mn-lt"/>
                        </a:rPr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33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+mn-lt"/>
                        </a:rPr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136,273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8091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+mn-lt"/>
                        </a:rPr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134,633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632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+mn-lt"/>
                        </a:rPr>
                        <a:t>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123,895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9731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+mn-lt"/>
                        </a:rPr>
                        <a:t>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124,762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5458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41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Svođenje dužina na ravan GK projekcije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r-Latn-RS" dirty="0"/>
                  <a:t>Neophodno je izvršiti popravku kosih dužina za uticaj atmosferskih parametara (temperature i pritiska) na osnovu sledećih formula:</a:t>
                </a:r>
              </a:p>
              <a:p>
                <a:endParaRPr lang="sr-Latn-RS" dirty="0"/>
              </a:p>
              <a:p>
                <a:pPr marL="0" marR="0" indent="0" algn="just">
                  <a:lnSpc>
                    <a:spcPct val="107000"/>
                  </a:lnSpc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</m:t>
                          </m:r>
                        </m:sub>
                      </m:sSub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Е</m:t>
                          </m:r>
                        </m:sub>
                      </m:sSub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∙</m:t>
                      </m:r>
                      <m:d>
                        <m:d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</m:e>
                            <m:sub>
                              <m: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0.0002818</m:t>
                          </m:r>
                          <m: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0.00000029065∙</m:t>
                              </m:r>
                              <m:r>
                                <m:rPr>
                                  <m:sty m:val="p"/>
                                </m:rP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P</m:t>
                              </m:r>
                            </m:num>
                            <m:den>
                              <m: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1+0.00366∙</m:t>
                              </m:r>
                              <m:r>
                                <m:rPr>
                                  <m:sty m:val="p"/>
                                </m:rP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gde je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r-Latn-R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D</m:t>
                        </m:r>
                      </m:e>
                      <m:sub>
                        <m:r>
                          <a:rPr lang="sr-Latn-R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Е</m:t>
                        </m:r>
                      </m:sub>
                    </m:sSub>
                  </m:oMath>
                </a14:m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merena kosa dužina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 m ]</a:t>
                </a: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r-Latn-R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r-Latn-R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popravljena vrednost kose dužine za uticaj atmosferskih parametara 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 m ]</a:t>
                </a: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1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r-Latn-R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K</m:t>
                        </m:r>
                      </m:e>
                      <m:sub>
                        <m:r>
                          <a:rPr lang="sr-Latn-R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</a:t>
                </a: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koeficijent atmosferske popravke,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 – atmosferski pritisak [</a:t>
                </a:r>
                <a:r>
                  <a:rPr lang="sr-Latn-RS" sz="18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mb</a:t>
                </a: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],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 – temperatura vazduha [ °C ].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sr-Latn-RS" b="1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  <a:blipFill>
                <a:blip r:embed="rId2"/>
                <a:stretch>
                  <a:fillRect l="-631" t="-1582" r="-1104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980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327D4-6609-C678-AA6E-460BCFE12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30114-E020-4BB8-4DAE-8F59CE7B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Svođenje dužina na ravan GK projekcije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9565D0-D6EA-59BD-1CE0-D04B3CFB44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</p:spPr>
            <p:txBody>
              <a:bodyPr>
                <a:normAutofit/>
              </a:bodyPr>
              <a:lstStyle/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Neophodno je izvršiti i popravku zenitnog odstojanja (Z) za uticaj refrakcije na osnovu sledeće formule:</a:t>
                </a:r>
              </a:p>
              <a:p>
                <a:pPr marL="0" marR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Z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K</m:t>
                          </m:r>
                        </m:sub>
                      </m:sSub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sr-Latn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Z</m:t>
                      </m:r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unc>
                        <m:func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sr-Latn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sr-Latn-R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k</m:t>
                                  </m:r>
                                  <m:r>
                                    <a:rPr lang="sr-Latn-R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sr-Latn-R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D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sr-Latn-R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R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2∙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sr-Latn-R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R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Aft>
                    <a:spcPts val="800"/>
                  </a:spcAft>
                </a:pP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de je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 – mereno zenitno odstojanje [ ° ]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sr-Latn-RS" sz="18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mereno zenitno odstojanje popravljeno za uticaj refrakcije [ ° ]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k=0.13 – koeficijent refrakcije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Latn-R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R=6377000 [m] – poluprečnik Zemljine lopte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sr-Latn-RS" b="1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9565D0-D6EA-59BD-1CE0-D04B3CFB44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  <a:blipFill>
                <a:blip r:embed="rId2"/>
                <a:stretch>
                  <a:fillRect l="-631" t="-2057" r="-631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1042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0C2E4-FBCA-B10E-FCFD-5CE950EB1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5D1D2-8B71-54C6-6670-1E6A2C945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Svođenje dužina na ravan GK projekcije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111ACC-3D99-EDB6-832E-11739C3A48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</p:spPr>
            <p:txBody>
              <a:bodyPr>
                <a:normAutofit/>
              </a:bodyPr>
              <a:lstStyle/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Sledeći korak je svođenje kose dužine (D</a:t>
                </a:r>
                <a:r>
                  <a:rPr lang="sr-Latn-RS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na horizontalnu (D</a:t>
                </a:r>
                <a:r>
                  <a:rPr lang="sr-Latn-RS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HOR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korišćenjem zenitnog odstojanja (Z</a:t>
                </a:r>
                <a:r>
                  <a:rPr lang="sr-Latn-RS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na osnovu sledećeg izraza:</a:t>
                </a:r>
              </a:p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Cyrl-RS" sz="18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Cyrl-RS" sz="18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HOR</m:t>
                          </m:r>
                        </m:sub>
                      </m:sSub>
                      <m:r>
                        <a:rPr lang="sr-Cyrl-RS" sz="18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Cyrl-RS" sz="18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Cyrl-RS" sz="18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A</m:t>
                          </m:r>
                        </m:sub>
                      </m:sSub>
                      <m:r>
                        <a:rPr lang="sr-Cyrl-RS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</m:t>
                      </m:r>
                      <m:func>
                        <m:funcPr>
                          <m:ctrlPr>
                            <a:rPr lang="sr-Latn-RS" sz="1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sr-Cyrl-RS" sz="18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sr-Latn-RS" sz="1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Cyrl-RS" sz="18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Z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sr-Cyrl-RS" sz="18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K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Zatim se vrši svođenje horizontalne dužine (D</a:t>
                </a:r>
                <a:r>
                  <a:rPr lang="sr-Latn-RS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HOR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na nultu nivosku površ primenom sledeće formule:</a:t>
                </a:r>
              </a:p>
              <a:p>
                <a:pPr marL="0" marR="0" indent="18288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Latn-R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NNP</m:t>
                          </m:r>
                        </m:sub>
                      </m:sSub>
                      <m:r>
                        <a:rPr lang="sr-Latn-R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b>
                      </m:sSub>
                      <m:r>
                        <a:rPr lang="sr-Cyrl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Cyrl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sr-Cyrl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</m:t>
                          </m:r>
                        </m:den>
                      </m:f>
                      <m:r>
                        <a:rPr lang="sr-Cyrl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HOR</m:t>
                          </m:r>
                        </m:sub>
                      </m:sSub>
                      <m:r>
                        <a:rPr lang="sr-Cyrl-R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sr-Cyrl-R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sr-Cyrl-R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sr-Cyrl-R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m</m:t>
                                  </m:r>
                                </m:sub>
                              </m:sSub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r-Cyrl-R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R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ts val="18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</a:t>
                </a:r>
                <a:r>
                  <a:rPr lang="sr-Latn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de je</a:t>
                </a:r>
                <a:r>
                  <a:rPr lang="sr-Cyrl-R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lnSpc>
                    <a:spcPct val="107000"/>
                  </a:lnSpc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r-Cyrl-R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r-Cyrl-R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sub>
                    </m:sSub>
                  </m:oMath>
                </a14:m>
                <a:r>
                  <a:rPr lang="sr-Latn-R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sr-Latn-R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srednja vrednost nadmorskih visina krajnjih tačaka merene dužine</a:t>
                </a:r>
              </a:p>
              <a:p>
                <a:endParaRPr lang="sr-Latn-RS" b="1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111ACC-3D99-EDB6-832E-11739C3A48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852908"/>
              </a:xfrm>
              <a:blipFill>
                <a:blip r:embed="rId2"/>
                <a:stretch>
                  <a:fillRect l="-631" t="-2057" r="-631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158926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1237</TotalTime>
  <Words>707</Words>
  <Application>Microsoft Office PowerPoint</Application>
  <PresentationFormat>Widescreen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Gill Sans MT</vt:lpstr>
      <vt:lpstr>Times New Roman</vt:lpstr>
      <vt:lpstr>Parcel</vt:lpstr>
      <vt:lpstr>Metode preciznih geodetskih merenja i obrade podataka</vt:lpstr>
      <vt:lpstr>PowerPoint Presentation</vt:lpstr>
      <vt:lpstr>Sadržaj</vt:lpstr>
      <vt:lpstr>Zapisnik merenja</vt:lpstr>
      <vt:lpstr>Koordinate tačaka u GK</vt:lpstr>
      <vt:lpstr>Približne visine</vt:lpstr>
      <vt:lpstr>Svođenje dužina na ravan GK projekcije</vt:lpstr>
      <vt:lpstr>Svođenje dužina na ravan GK projekcije</vt:lpstr>
      <vt:lpstr>Svođenje dužina na ravan GK projekcije</vt:lpstr>
      <vt:lpstr>Svođenje dužina na ravan GK projekcije</vt:lpstr>
      <vt:lpstr>Svođenje dužina na ravan GK projekcije</vt:lpstr>
      <vt:lpstr>Svođenje dužina na ravan GK projekcije</vt:lpstr>
      <vt:lpstr>3D izravnanje geodetske mreže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preciznih geodetskih merenja i obrada podataka</dc:title>
  <dc:creator>Marijana</dc:creator>
  <cp:lastModifiedBy>Tatjana Kuzmić</cp:lastModifiedBy>
  <cp:revision>31</cp:revision>
  <dcterms:created xsi:type="dcterms:W3CDTF">2020-11-17T10:16:45Z</dcterms:created>
  <dcterms:modified xsi:type="dcterms:W3CDTF">2024-12-04T09:53:15Z</dcterms:modified>
</cp:coreProperties>
</file>