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2"/>
  </p:notesMasterIdLst>
  <p:sldIdLst>
    <p:sldId id="256" r:id="rId2"/>
    <p:sldId id="309" r:id="rId3"/>
    <p:sldId id="317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73" r:id="rId13"/>
    <p:sldId id="264" r:id="rId14"/>
    <p:sldId id="265" r:id="rId15"/>
    <p:sldId id="272" r:id="rId16"/>
    <p:sldId id="268" r:id="rId17"/>
    <p:sldId id="269" r:id="rId18"/>
    <p:sldId id="270" r:id="rId19"/>
    <p:sldId id="271" r:id="rId20"/>
    <p:sldId id="327" r:id="rId21"/>
    <p:sldId id="328" r:id="rId22"/>
    <p:sldId id="329" r:id="rId23"/>
    <p:sldId id="330" r:id="rId24"/>
    <p:sldId id="333" r:id="rId25"/>
    <p:sldId id="274" r:id="rId26"/>
    <p:sldId id="275" r:id="rId27"/>
    <p:sldId id="276" r:id="rId28"/>
    <p:sldId id="277" r:id="rId29"/>
    <p:sldId id="278" r:id="rId30"/>
    <p:sldId id="279" r:id="rId31"/>
    <p:sldId id="291" r:id="rId32"/>
    <p:sldId id="320" r:id="rId33"/>
    <p:sldId id="319" r:id="rId34"/>
    <p:sldId id="281" r:id="rId35"/>
    <p:sldId id="283" r:id="rId36"/>
    <p:sldId id="284" r:id="rId37"/>
    <p:sldId id="285" r:id="rId38"/>
    <p:sldId id="316" r:id="rId39"/>
    <p:sldId id="286" r:id="rId40"/>
    <p:sldId id="287" r:id="rId41"/>
    <p:sldId id="288" r:id="rId42"/>
    <p:sldId id="289" r:id="rId43"/>
    <p:sldId id="290" r:id="rId44"/>
    <p:sldId id="293" r:id="rId45"/>
    <p:sldId id="294" r:id="rId46"/>
    <p:sldId id="296" r:id="rId47"/>
    <p:sldId id="313" r:id="rId48"/>
    <p:sldId id="297" r:id="rId49"/>
    <p:sldId id="298" r:id="rId50"/>
    <p:sldId id="299" r:id="rId51"/>
    <p:sldId id="314" r:id="rId52"/>
    <p:sldId id="300" r:id="rId53"/>
    <p:sldId id="301" r:id="rId54"/>
    <p:sldId id="302" r:id="rId55"/>
    <p:sldId id="321" r:id="rId56"/>
    <p:sldId id="322" r:id="rId57"/>
    <p:sldId id="323" r:id="rId58"/>
    <p:sldId id="324" r:id="rId59"/>
    <p:sldId id="325" r:id="rId60"/>
    <p:sldId id="326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wmf"/><Relationship Id="rId1" Type="http://schemas.openxmlformats.org/officeDocument/2006/relationships/image" Target="../media/image21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26C1F2-10F9-42CC-88FA-B85DF831CB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52AB2-1745-41B1-A5DD-2A2BEB857F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887B35-6846-4581-B8D4-D4ABDEDF3ACC}" type="datetimeFigureOut">
              <a:rPr lang="sr-Latn-RS"/>
              <a:pPr>
                <a:defRPr/>
              </a:pPr>
              <a:t>14.12.2025.</a:t>
            </a:fld>
            <a:endParaRPr lang="sr-Latn-R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350D8BE-5D71-4455-976C-565AACBBF8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134D40-4794-4F45-8B24-4F769BB43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r-Latn-R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1FEB6-CF8C-4546-B4B8-720D458103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5846E-61FF-418E-ABF1-5141F5DFE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7D08C31-5265-4583-BCB7-DEB4429CE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937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08C31-5265-4583-BCB7-DEB4429CE30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4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286F6755-1D32-4344-ACE4-3468154C0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F439BEAE-E9A3-4DB7-B32A-2621B4BAEF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175C79C-7E82-46C5-B3E3-7F5ECB077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CECF6648-DFF5-4859-94ED-AFFFBBB1538F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1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286F6755-1D32-4344-ACE4-3468154C0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F439BEAE-E9A3-4DB7-B32A-2621B4BAEF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175C79C-7E82-46C5-B3E3-7F5ECB077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CECF6648-DFF5-4859-94ED-AFFFBBB1538F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1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22E43E4-E319-4397-9FA1-9AB3806F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3ECE-145E-4774-885C-4A6FBD42F4C3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E827C00-1AB5-422F-B340-FDF8A311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10E9573-A378-4432-8D25-565DDA6C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A553-7E35-468E-8BC9-95AEA6A7D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9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8BE4044-D72F-4112-8074-95A56DE6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7760-8FA5-45EE-80F6-E7371B2729C6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2BB70C6-07F3-42FE-9063-339659C3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71F2B7C-87D3-4F60-88FE-83F7516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9538E-8BBA-4F9F-B6C6-0FADC4715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46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18ACCFE-563C-43F0-B772-FB147470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3F13-56B3-49F4-9967-0A2540919866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C035EC1-0A14-48DD-8494-38F39759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E6E797B-695C-4A22-8248-C145B8B8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D7654-9BB7-4593-9982-0060003F6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24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F92E58B-66A4-46D7-9F13-3426E060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C2FA-4CA0-491A-A176-983715C69388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A190FEA-5783-415B-A2B6-19B1B5B3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F2AEEF-34AB-47A9-B168-95D62AFA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67A0-0D7B-4710-97FA-C55CD936C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647F6-AF9E-453D-83EE-FE9D8162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A371-B6FF-46A1-9225-DA8F94399D60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4F5E2-FEC2-4AAD-BB65-3356B25D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8B404-1AEB-4A56-9BF0-54DE8F61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3F66-8E89-4D44-A753-716C3DE9B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61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717083C-FA93-4282-B5BD-162A7E29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948E-2CFD-498E-B903-C8D5875AC565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E34CE55-D735-473F-AEE0-15B046CD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A84416F-1E2E-40E6-B63C-D90B81FC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B3557-393D-4DA2-883E-82E27FADB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04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2488DA16-E579-4DCB-9097-B944344A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C707-793D-45E3-B9B8-0904953989BB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3987051-3A12-44BE-A948-932F52C7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6487B7A1-39A9-46EC-85A0-E699780D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F446E-8F10-4894-802F-B049C7474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2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18D8F051-1744-4240-99A1-0A8F2BE9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D869-A3B1-4251-B5F1-3C152EA1877B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D791720-1E9C-4D76-9D47-F202039E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676DE90-898D-40DF-8FBE-20EB2565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5642C-76EF-4368-AFBE-032654155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93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B166BBE-DA37-4517-BA74-1E50A184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4921-46FB-4A02-A03B-026AB5F9A64A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65B53-0222-4CD8-A5E9-83046925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14156BB5-F234-47C0-A538-EC6EFC1C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29D3B-9625-4BE5-90D9-825DA480D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6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DC51D8D-2A95-4E19-AC99-EA8EC1D8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B2C49-6804-4200-A069-6537FF5209CD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58E53C3-AB92-486F-A117-E768C293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EA21799-2BEF-4F0E-8D9A-FFB5A184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9369-152A-4E2F-B6B1-0A7DC1FF9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22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17620A8-6B5C-4F4E-8330-432B7328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3870-48D8-4139-BE8D-830C89D2B4AD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5C444C4-DC12-488E-B992-6A33511E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9657D65-454E-4119-A8B0-994EB5D0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55197-A4B4-483A-8FCB-8023D6497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7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14BADF96-C129-4B74-9F80-B9F213FA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387" name="Text Placeholder 12">
            <a:extLst>
              <a:ext uri="{FF2B5EF4-FFF2-40B4-BE49-F238E27FC236}">
                <a16:creationId xmlns:a16="http://schemas.microsoft.com/office/drawing/2014/main" id="{C929C81D-CCCB-49A0-BA7F-1ADA4B4E2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44D949F-4825-46F7-B27E-25D20E0CA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B8A310-D90A-4036-B169-0BA6A9FB1158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C8B03-5374-4CD1-B991-CB2F49816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082CF44-BBD4-4D9A-8F94-F43589FB4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060F4067-EDAF-4E44-843E-CE1AC9A17C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1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9.emf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4.em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8.emf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6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4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jpe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jpe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image" Target="../media/image185.jpeg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5" Type="http://schemas.openxmlformats.org/officeDocument/2006/relationships/image" Target="../media/image198.png"/><Relationship Id="rId10" Type="http://schemas.openxmlformats.org/officeDocument/2006/relationships/image" Target="../media/image193.jpe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7" Type="http://schemas.openxmlformats.org/officeDocument/2006/relationships/image" Target="../media/image2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11.wmf"/><Relationship Id="rId4" Type="http://schemas.openxmlformats.org/officeDocument/2006/relationships/oleObject" Target="../embeddings/oleObject27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3" Type="http://schemas.openxmlformats.org/officeDocument/2006/relationships/image" Target="../media/image195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image" Target="../media/image214.png"/><Relationship Id="rId16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2.jpeg"/><Relationship Id="rId5" Type="http://schemas.openxmlformats.org/officeDocument/2006/relationships/image" Target="../media/image216.png"/><Relationship Id="rId15" Type="http://schemas.openxmlformats.org/officeDocument/2006/relationships/image" Target="../media/image226.png"/><Relationship Id="rId10" Type="http://schemas.openxmlformats.org/officeDocument/2006/relationships/image" Target="../media/image221.jpe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29.wmf"/><Relationship Id="rId3" Type="http://schemas.openxmlformats.org/officeDocument/2006/relationships/image" Target="../media/image230.jpeg"/><Relationship Id="rId7" Type="http://schemas.openxmlformats.org/officeDocument/2006/relationships/image" Target="../media/image234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Relationship Id="rId14" Type="http://schemas.openxmlformats.org/officeDocument/2006/relationships/image" Target="../media/image2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3262-8244-4713-B521-2666EA30E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УВОД У ГЕОДЕЗИЈУ</a:t>
            </a:r>
            <a:br>
              <a:rPr lang="sr-Cyrl-CS" dirty="0"/>
            </a:br>
            <a:r>
              <a:rPr lang="sr-Cyrl-CS" dirty="0"/>
              <a:t>ВЕЖБЕ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FECEF-B82C-4BA9-8C32-06D5E64DE332}"/>
              </a:ext>
            </a:extLst>
          </p:cNvPr>
          <p:cNvSpPr txBox="1">
            <a:spLocks/>
          </p:cNvSpPr>
          <p:nvPr/>
        </p:nvSpPr>
        <p:spPr>
          <a:xfrm>
            <a:off x="457200" y="3962400"/>
            <a:ext cx="8229600" cy="2362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r-Cyrl-RS" dirty="0"/>
              <a:t>Ванр. проф: Марковић Марко, мастер инж. геодез.</a:t>
            </a:r>
          </a:p>
          <a:p>
            <a:pPr fontAlgn="auto">
              <a:spcAft>
                <a:spcPts val="0"/>
              </a:spcAft>
              <a:defRPr/>
            </a:pPr>
            <a:r>
              <a:rPr lang="sr-Latn-RS" dirty="0"/>
              <a:t>e-mail: </a:t>
            </a:r>
            <a:r>
              <a:rPr lang="en-US" dirty="0" err="1">
                <a:solidFill>
                  <a:srgbClr val="FFFF00"/>
                </a:solidFill>
              </a:rPr>
              <a:t>marko_m</a:t>
            </a:r>
            <a:r>
              <a:rPr lang="sr-Latn-RS" dirty="0">
                <a:solidFill>
                  <a:srgbClr val="FFFF00"/>
                </a:solidFill>
              </a:rPr>
              <a:t>@uns.ac.rs</a:t>
            </a:r>
            <a:endParaRPr lang="sr-Cyrl-RS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</a:t>
            </a:r>
            <a:r>
              <a:rPr lang="sr-Cyrl-RS" dirty="0"/>
              <a:t>систент: Марина Давидовић Манојловић, мастер инж. геодез.</a:t>
            </a:r>
          </a:p>
          <a:p>
            <a:pPr fontAlgn="auto">
              <a:spcAft>
                <a:spcPts val="0"/>
              </a:spcAft>
              <a:defRPr/>
            </a:pPr>
            <a:r>
              <a:rPr lang="sr-Latn-RS" dirty="0"/>
              <a:t>e-mail: </a:t>
            </a:r>
            <a:r>
              <a:rPr lang="sr-Latn-RS" dirty="0">
                <a:solidFill>
                  <a:srgbClr val="FFFF00"/>
                </a:solidFill>
              </a:rPr>
              <a:t>marina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sr-Latn-RS" dirty="0">
                <a:solidFill>
                  <a:srgbClr val="FFFF00"/>
                </a:solidFill>
              </a:rPr>
              <a:t>davidovic</a:t>
            </a:r>
            <a:r>
              <a:rPr lang="en-US" dirty="0">
                <a:solidFill>
                  <a:srgbClr val="FFFF00"/>
                </a:solidFill>
              </a:rPr>
              <a:t>@uns.ac.rs</a:t>
            </a:r>
            <a:endParaRPr lang="sr-Latn-RS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dirty="0"/>
              <a:t>Интернет сајт</a:t>
            </a:r>
            <a:r>
              <a:rPr lang="sr-Latn-RS" dirty="0"/>
              <a:t>: geodezija.ftn.uns.ac.rs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709B-ABCA-4107-89A4-677B905F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600"/>
              <a:t>ЈЕДИНИЦЕ ЗА МЕРЕЊЕ УГЛОВА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2962-A42B-4DD9-9D37-882AAC6A2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038600"/>
          </a:xfrm>
        </p:spPr>
        <p:txBody>
          <a:bodyPr>
            <a:normAutofit fontScale="92500" lnSpcReduction="20000"/>
          </a:bodyPr>
          <a:lstStyle/>
          <a:p>
            <a:pPr marL="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CS" sz="2000" dirty="0"/>
              <a:t>За</a:t>
            </a:r>
            <a:r>
              <a:rPr lang="en-US" sz="2000" dirty="0"/>
              <a:t> </a:t>
            </a:r>
            <a:r>
              <a:rPr lang="sr-Cyrl-CS" sz="2000" dirty="0"/>
              <a:t>мерење</a:t>
            </a:r>
            <a:r>
              <a:rPr lang="en-US" sz="2000" dirty="0"/>
              <a:t> </a:t>
            </a:r>
            <a:r>
              <a:rPr lang="sr-Cyrl-CS" sz="2000" dirty="0"/>
              <a:t>углова</a:t>
            </a:r>
            <a:r>
              <a:rPr lang="en-US" sz="2000" dirty="0"/>
              <a:t> </a:t>
            </a:r>
            <a:r>
              <a:rPr lang="sr-Cyrl-CS" sz="2000" dirty="0"/>
              <a:t>користе</a:t>
            </a:r>
            <a:r>
              <a:rPr lang="en-US" sz="2000" dirty="0"/>
              <a:t> </a:t>
            </a:r>
            <a:r>
              <a:rPr lang="sr-Cyrl-CS" sz="2000" dirty="0"/>
              <a:t>се</a:t>
            </a:r>
            <a:r>
              <a:rPr lang="en-US" sz="2000" dirty="0"/>
              <a:t> </a:t>
            </a:r>
            <a:r>
              <a:rPr lang="sr-Cyrl-CS" sz="2000" dirty="0"/>
              <a:t>јединице</a:t>
            </a:r>
            <a:r>
              <a:rPr lang="en-US" sz="2000" dirty="0"/>
              <a:t> </a:t>
            </a:r>
            <a:r>
              <a:rPr lang="sr-Cyrl-CS" sz="2000" dirty="0"/>
              <a:t>које</a:t>
            </a:r>
            <a:r>
              <a:rPr lang="en-US" sz="2000" dirty="0"/>
              <a:t> </a:t>
            </a:r>
            <a:r>
              <a:rPr lang="sr-Cyrl-CS" sz="2000" dirty="0"/>
              <a:t>представљају</a:t>
            </a:r>
            <a:r>
              <a:rPr lang="en-US" sz="2000" dirty="0"/>
              <a:t> </a:t>
            </a:r>
            <a:r>
              <a:rPr lang="sr-Cyrl-CS" sz="2000" dirty="0"/>
              <a:t>одређене</a:t>
            </a:r>
            <a:r>
              <a:rPr lang="en-US" sz="2000" dirty="0"/>
              <a:t> </a:t>
            </a:r>
            <a:r>
              <a:rPr lang="sr-Cyrl-CS" sz="2000" dirty="0"/>
              <a:t>делове</a:t>
            </a:r>
            <a:r>
              <a:rPr lang="en-US" sz="2000" dirty="0"/>
              <a:t> </a:t>
            </a:r>
            <a:r>
              <a:rPr lang="sr-Cyrl-CS" sz="2000" dirty="0"/>
              <a:t>кружног</a:t>
            </a:r>
            <a:r>
              <a:rPr lang="en-US" sz="2000" dirty="0"/>
              <a:t> </a:t>
            </a:r>
            <a:r>
              <a:rPr lang="sr-Cyrl-CS" sz="2000" dirty="0"/>
              <a:t>лука</a:t>
            </a:r>
            <a:r>
              <a:rPr lang="en-US" sz="2000" dirty="0"/>
              <a:t>:</a:t>
            </a:r>
            <a:endParaRPr lang="sr-Cyrl-CS" sz="1800" dirty="0"/>
          </a:p>
          <a:p>
            <a:pPr marL="285750" indent="-2857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sr-Cyrl-CS" sz="1800" dirty="0"/>
              <a:t>Радијани</a:t>
            </a:r>
            <a:r>
              <a:rPr lang="en-US" sz="1800" dirty="0"/>
              <a:t> ( </a:t>
            </a:r>
            <a:r>
              <a:rPr lang="sr-Cyrl-CS" sz="1800" dirty="0"/>
              <a:t>лучне</a:t>
            </a:r>
            <a:r>
              <a:rPr lang="en-US" sz="1800" dirty="0"/>
              <a:t> </a:t>
            </a:r>
            <a:r>
              <a:rPr lang="sr-Cyrl-CS" sz="1800" dirty="0"/>
              <a:t>јединице</a:t>
            </a:r>
            <a:r>
              <a:rPr lang="en-US" sz="1800" dirty="0"/>
              <a:t> )</a:t>
            </a:r>
            <a:r>
              <a:rPr lang="sr-Latn-RS" sz="1800" dirty="0"/>
              <a:t> -</a:t>
            </a:r>
            <a:r>
              <a:rPr lang="en-US" sz="1800" dirty="0"/>
              <a:t> </a:t>
            </a:r>
            <a:r>
              <a:rPr lang="sr-Cyrl-CS" sz="1800" dirty="0"/>
              <a:t>Ради</a:t>
            </a:r>
            <a:r>
              <a:rPr lang="sr-Latn-RS" sz="1800" dirty="0"/>
              <a:t>j</a:t>
            </a:r>
            <a:r>
              <a:rPr lang="sr-Cyrl-CS" sz="1800" dirty="0"/>
              <a:t>ан</a:t>
            </a:r>
            <a:r>
              <a:rPr lang="en-US" sz="1800" dirty="0"/>
              <a:t> </a:t>
            </a:r>
            <a:r>
              <a:rPr lang="sr-Cyrl-CS" sz="1800" dirty="0"/>
              <a:t>(</a:t>
            </a:r>
            <a:r>
              <a:rPr lang="el-GR" sz="1800" dirty="0"/>
              <a:t>ρ</a:t>
            </a:r>
            <a:r>
              <a:rPr lang="sr-Cyrl-CS" sz="1800" dirty="0">
                <a:latin typeface="Calibri"/>
              </a:rPr>
              <a:t>) </a:t>
            </a:r>
            <a:r>
              <a:rPr lang="sr-Cyrl-CS" sz="1800" dirty="0"/>
              <a:t>је</a:t>
            </a:r>
            <a:r>
              <a:rPr lang="en-US" sz="1800" dirty="0"/>
              <a:t> </a:t>
            </a:r>
            <a:r>
              <a:rPr lang="sr-Cyrl-CS" sz="1800" dirty="0"/>
              <a:t>централни</a:t>
            </a:r>
            <a:r>
              <a:rPr lang="en-US" sz="1800" dirty="0"/>
              <a:t> </a:t>
            </a:r>
            <a:r>
              <a:rPr lang="sr-Cyrl-CS" sz="1800" dirty="0"/>
              <a:t>угао</a:t>
            </a:r>
            <a:r>
              <a:rPr lang="en-US" sz="1800" dirty="0"/>
              <a:t>, </a:t>
            </a:r>
            <a:r>
              <a:rPr lang="sr-Cyrl-CS" sz="1800" dirty="0"/>
              <a:t>чија</a:t>
            </a:r>
            <a:r>
              <a:rPr lang="en-US" sz="1800" dirty="0"/>
              <a:t> </a:t>
            </a:r>
            <a:r>
              <a:rPr lang="sr-Cyrl-CS" sz="1800" dirty="0"/>
              <a:t>је</a:t>
            </a:r>
            <a:r>
              <a:rPr lang="en-US" sz="1800" dirty="0"/>
              <a:t> </a:t>
            </a:r>
            <a:r>
              <a:rPr lang="sr-Cyrl-CS" sz="1800" dirty="0"/>
              <a:t>дужина</a:t>
            </a:r>
            <a:r>
              <a:rPr lang="en-US" sz="1800" dirty="0"/>
              <a:t> </a:t>
            </a:r>
            <a:r>
              <a:rPr lang="sr-Cyrl-CS" sz="1800" dirty="0"/>
              <a:t>лука</a:t>
            </a:r>
            <a:r>
              <a:rPr lang="en-US" sz="1800" dirty="0"/>
              <a:t> </a:t>
            </a:r>
            <a:r>
              <a:rPr lang="sr-Cyrl-CS" sz="1800" dirty="0"/>
              <a:t>једнака</a:t>
            </a:r>
            <a:r>
              <a:rPr lang="sr-Latn-RS" sz="1800" dirty="0"/>
              <a:t> </a:t>
            </a:r>
            <a:r>
              <a:rPr lang="sr-Cyrl-CS" sz="1800" dirty="0"/>
              <a:t>полупречнику</a:t>
            </a:r>
            <a:r>
              <a:rPr lang="en-US" sz="1800" dirty="0"/>
              <a:t>.</a:t>
            </a:r>
            <a:r>
              <a:rPr lang="sr-Cyrl-RS" sz="1800" dirty="0"/>
              <a:t> </a:t>
            </a:r>
            <a:r>
              <a:rPr lang="ru-RU" sz="1800" dirty="0"/>
              <a:t>Пун круг садржи 2π радијана (π = 3.141592654).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Cyrl-CS" sz="1800" dirty="0"/>
          </a:p>
          <a:p>
            <a:pPr marL="285750" indent="-2857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sr-Cyrl-CS" sz="1800" dirty="0"/>
              <a:t>Степени</a:t>
            </a:r>
            <a:r>
              <a:rPr lang="en-US" sz="1800" dirty="0"/>
              <a:t> ( </a:t>
            </a:r>
            <a:r>
              <a:rPr lang="sr-Cyrl-CS" sz="1800" dirty="0"/>
              <a:t>сексагезимална</a:t>
            </a:r>
            <a:r>
              <a:rPr lang="en-US" sz="1800" dirty="0"/>
              <a:t> </a:t>
            </a:r>
            <a:r>
              <a:rPr lang="sr-Cyrl-CS" sz="1800" dirty="0"/>
              <a:t>подела</a:t>
            </a:r>
            <a:r>
              <a:rPr lang="en-US" sz="1800" dirty="0"/>
              <a:t> )</a:t>
            </a:r>
            <a:r>
              <a:rPr lang="sr-Latn-RS" sz="1800" dirty="0"/>
              <a:t> -</a:t>
            </a:r>
            <a:r>
              <a:rPr lang="en-US" sz="1800" dirty="0"/>
              <a:t> </a:t>
            </a:r>
            <a:r>
              <a:rPr lang="sr-Cyrl-CS" sz="1800" dirty="0"/>
              <a:t>Степен (1</a:t>
            </a:r>
            <a:r>
              <a:rPr lang="sr-Cyrl-CS" sz="1800" dirty="0">
                <a:latin typeface="Calibri"/>
              </a:rPr>
              <a:t>⁰)</a:t>
            </a:r>
            <a:r>
              <a:rPr lang="en-US" sz="1800" dirty="0"/>
              <a:t> </a:t>
            </a:r>
            <a:r>
              <a:rPr lang="sr-Cyrl-CS" sz="1800" dirty="0"/>
              <a:t>је</a:t>
            </a:r>
            <a:r>
              <a:rPr lang="en-US" sz="1800" dirty="0"/>
              <a:t> </a:t>
            </a:r>
            <a:r>
              <a:rPr lang="sr-Cyrl-CS" sz="1800" dirty="0"/>
              <a:t>централни</a:t>
            </a:r>
            <a:r>
              <a:rPr lang="en-US" sz="1800" dirty="0"/>
              <a:t> </a:t>
            </a:r>
            <a:r>
              <a:rPr lang="sr-Cyrl-CS" sz="1800" dirty="0"/>
              <a:t>угао</a:t>
            </a:r>
            <a:r>
              <a:rPr lang="en-US" sz="1800" dirty="0"/>
              <a:t> </a:t>
            </a:r>
            <a:r>
              <a:rPr lang="sr-Cyrl-CS" sz="1800" dirty="0"/>
              <a:t>који</a:t>
            </a:r>
            <a:r>
              <a:rPr lang="en-US" sz="1800" dirty="0"/>
              <a:t> </a:t>
            </a:r>
            <a:r>
              <a:rPr lang="sr-Cyrl-CS" sz="1800" dirty="0"/>
              <a:t>одговара</a:t>
            </a:r>
            <a:r>
              <a:rPr lang="en-US" sz="1800" dirty="0"/>
              <a:t> </a:t>
            </a:r>
            <a:r>
              <a:rPr lang="sr-Latn-RS" sz="1800" dirty="0"/>
              <a:t>360</a:t>
            </a:r>
            <a:r>
              <a:rPr lang="sr-Cyrl-RS" sz="1800" dirty="0"/>
              <a:t> </a:t>
            </a:r>
            <a:r>
              <a:rPr lang="sr-Latn-RS" sz="1800" dirty="0"/>
              <a:t>-</a:t>
            </a:r>
            <a:r>
              <a:rPr lang="sr-Cyrl-RS" sz="1800" dirty="0"/>
              <a:t> том </a:t>
            </a:r>
            <a:r>
              <a:rPr lang="sr-Cyrl-CS" sz="1800" dirty="0"/>
              <a:t>делу</a:t>
            </a:r>
            <a:r>
              <a:rPr lang="en-US" sz="1800" dirty="0"/>
              <a:t> </a:t>
            </a:r>
            <a:r>
              <a:rPr lang="sr-Cyrl-CS" sz="1800" dirty="0"/>
              <a:t>пуног</a:t>
            </a:r>
            <a:r>
              <a:rPr lang="en-US" sz="1800" dirty="0"/>
              <a:t> </a:t>
            </a:r>
            <a:r>
              <a:rPr lang="sr-Cyrl-CS" sz="1800" dirty="0"/>
              <a:t>круга</a:t>
            </a:r>
            <a:r>
              <a:rPr lang="en-US" sz="1800" dirty="0"/>
              <a:t>.</a:t>
            </a:r>
            <a:r>
              <a:rPr lang="sr-Cyrl-RS" sz="1800" dirty="0"/>
              <a:t> </a:t>
            </a:r>
            <a:r>
              <a:rPr lang="ru-RU" sz="1800" dirty="0"/>
              <a:t>Јединице за мерење углова у сексагезималној подели су: степен (0), минут (') и секунда (")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Latn-RS" sz="1800" dirty="0"/>
          </a:p>
          <a:p>
            <a:pPr marL="285750" indent="-2857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sr-Cyrl-RS" sz="1800" dirty="0"/>
              <a:t>Г</a:t>
            </a:r>
            <a:r>
              <a:rPr lang="sr-Cyrl-CS" sz="1800" dirty="0"/>
              <a:t>радуси</a:t>
            </a:r>
            <a:r>
              <a:rPr lang="en-US" sz="1800" dirty="0"/>
              <a:t> ( </a:t>
            </a:r>
            <a:r>
              <a:rPr lang="sr-Cyrl-CS" sz="1800" dirty="0"/>
              <a:t>центезимална</a:t>
            </a:r>
            <a:r>
              <a:rPr lang="en-US" sz="1800" dirty="0"/>
              <a:t> </a:t>
            </a:r>
            <a:r>
              <a:rPr lang="sr-Cyrl-CS" sz="1800" dirty="0"/>
              <a:t>подела</a:t>
            </a:r>
            <a:r>
              <a:rPr lang="en-US" sz="1800" dirty="0"/>
              <a:t> )</a:t>
            </a:r>
            <a:r>
              <a:rPr lang="sr-Latn-RS" sz="1800" dirty="0"/>
              <a:t> -</a:t>
            </a:r>
            <a:r>
              <a:rPr lang="en-US" sz="1800" dirty="0"/>
              <a:t> </a:t>
            </a:r>
            <a:r>
              <a:rPr lang="sr-Cyrl-CS" sz="1800" dirty="0"/>
              <a:t>Градус (1</a:t>
            </a:r>
            <a:r>
              <a:rPr lang="sr-Latn-RS" sz="1800" baseline="30000" dirty="0">
                <a:latin typeface="Calibri"/>
              </a:rPr>
              <a:t>g</a:t>
            </a:r>
            <a:r>
              <a:rPr lang="sr-Cyrl-CS" sz="1800" dirty="0">
                <a:latin typeface="Calibri"/>
              </a:rPr>
              <a:t>)</a:t>
            </a:r>
            <a:r>
              <a:rPr lang="en-US" sz="1800" dirty="0"/>
              <a:t> </a:t>
            </a:r>
            <a:r>
              <a:rPr lang="sr-Cyrl-CS" sz="1800" dirty="0"/>
              <a:t>је</a:t>
            </a:r>
            <a:r>
              <a:rPr lang="en-US" sz="1800" dirty="0"/>
              <a:t> </a:t>
            </a:r>
            <a:r>
              <a:rPr lang="sr-Cyrl-CS" sz="1800" dirty="0"/>
              <a:t>централни</a:t>
            </a:r>
            <a:r>
              <a:rPr lang="en-US" sz="1800" dirty="0"/>
              <a:t> </a:t>
            </a:r>
            <a:r>
              <a:rPr lang="sr-Cyrl-CS" sz="1800" dirty="0"/>
              <a:t>угао</a:t>
            </a:r>
            <a:r>
              <a:rPr lang="en-US" sz="1800" dirty="0"/>
              <a:t> </a:t>
            </a:r>
            <a:r>
              <a:rPr lang="sr-Cyrl-CS" sz="1800" dirty="0"/>
              <a:t>који</a:t>
            </a:r>
            <a:r>
              <a:rPr lang="en-US" sz="1800" dirty="0"/>
              <a:t> </a:t>
            </a:r>
            <a:r>
              <a:rPr lang="sr-Cyrl-CS" sz="1800" dirty="0"/>
              <a:t>одговара</a:t>
            </a:r>
            <a:r>
              <a:rPr lang="en-US" sz="1800" dirty="0"/>
              <a:t> </a:t>
            </a:r>
            <a:r>
              <a:rPr lang="sr-Cyrl-CS" sz="1800" dirty="0"/>
              <a:t>400 - том</a:t>
            </a:r>
            <a:r>
              <a:rPr lang="en-US" sz="1800" dirty="0"/>
              <a:t> </a:t>
            </a:r>
            <a:r>
              <a:rPr lang="sr-Cyrl-CS" sz="1800" dirty="0"/>
              <a:t>делу</a:t>
            </a:r>
            <a:r>
              <a:rPr lang="en-US" sz="1800" dirty="0"/>
              <a:t> </a:t>
            </a:r>
            <a:r>
              <a:rPr lang="sr-Cyrl-CS" sz="1800" dirty="0"/>
              <a:t>пуног</a:t>
            </a:r>
            <a:r>
              <a:rPr lang="en-US" sz="1800" dirty="0"/>
              <a:t> </a:t>
            </a:r>
            <a:r>
              <a:rPr lang="sr-Cyrl-CS" sz="1800" dirty="0"/>
              <a:t>круга</a:t>
            </a:r>
            <a:r>
              <a:rPr lang="en-US" sz="1800" dirty="0"/>
              <a:t>.</a:t>
            </a:r>
            <a:r>
              <a:rPr lang="sr-Latn-RS" sz="1800" dirty="0"/>
              <a:t> </a:t>
            </a:r>
            <a:r>
              <a:rPr lang="ru-RU" sz="1800" dirty="0"/>
              <a:t>Јединице за мерење углова у центезималној подели су:</a:t>
            </a:r>
            <a:r>
              <a:rPr lang="sr-Latn-RS" sz="1800" dirty="0"/>
              <a:t> </a:t>
            </a:r>
            <a:r>
              <a:rPr lang="ru-RU" sz="1800" dirty="0"/>
              <a:t>градусни степен (g), градусна минута (c) и градусна</a:t>
            </a:r>
            <a:r>
              <a:rPr lang="sr-Latn-RS" sz="1800" dirty="0"/>
              <a:t> </a:t>
            </a:r>
            <a:r>
              <a:rPr lang="sr-Cyrl-RS" sz="1800" dirty="0"/>
              <a:t>секунда (</a:t>
            </a:r>
            <a:r>
              <a:rPr lang="sr-Latn-RS" sz="1800" dirty="0"/>
              <a:t>cc).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RS" sz="1800" dirty="0"/>
              <a:t>Важе следећи односи:</a:t>
            </a:r>
            <a:endParaRPr lang="sr-Latn-RS" sz="1800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/>
              <a:t>1</a:t>
            </a:r>
            <a:r>
              <a:rPr lang="ru-RU" sz="1800" baseline="30000" dirty="0"/>
              <a:t>g</a:t>
            </a:r>
            <a:r>
              <a:rPr lang="ru-RU" sz="1800" dirty="0"/>
              <a:t> = 100</a:t>
            </a:r>
            <a:r>
              <a:rPr lang="ru-RU" sz="1800" baseline="30000" dirty="0"/>
              <a:t>c</a:t>
            </a:r>
            <a:r>
              <a:rPr lang="ru-RU" sz="1800" dirty="0"/>
              <a:t> (градусни минут је 100-ти део градуса)</a:t>
            </a:r>
            <a:endParaRPr lang="sr-Latn-RS" sz="1800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/>
              <a:t>1</a:t>
            </a:r>
            <a:r>
              <a:rPr lang="ru-RU" sz="1800" baseline="30000" dirty="0"/>
              <a:t>c</a:t>
            </a:r>
            <a:r>
              <a:rPr lang="ru-RU" sz="1800" dirty="0"/>
              <a:t> = 100</a:t>
            </a:r>
            <a:r>
              <a:rPr lang="ru-RU" sz="1800" baseline="30000" dirty="0"/>
              <a:t>cc</a:t>
            </a:r>
            <a:r>
              <a:rPr lang="ru-RU" sz="1800" dirty="0"/>
              <a:t> (градусна секунда је 100-ти део градусног</a:t>
            </a:r>
            <a:r>
              <a:rPr lang="sr-Latn-RS" sz="1800" dirty="0"/>
              <a:t> </a:t>
            </a:r>
            <a:r>
              <a:rPr lang="ru-RU" sz="1800" dirty="0"/>
              <a:t>минута, 10 000-ти део градуса)</a:t>
            </a:r>
            <a:endParaRPr lang="sr-Latn-RS" sz="1800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Latn-RS" sz="1800" dirty="0"/>
              <a:t>1</a:t>
            </a:r>
            <a:r>
              <a:rPr lang="sr-Latn-RS" sz="1800" baseline="30000" dirty="0"/>
              <a:t>g</a:t>
            </a:r>
            <a:r>
              <a:rPr lang="sr-Latn-RS" sz="1800" dirty="0"/>
              <a:t> = 100</a:t>
            </a:r>
            <a:r>
              <a:rPr lang="sr-Latn-RS" sz="1800" baseline="30000" dirty="0"/>
              <a:t>c</a:t>
            </a:r>
            <a:r>
              <a:rPr lang="sr-Latn-RS" sz="1800" dirty="0"/>
              <a:t> = 10 000</a:t>
            </a:r>
            <a:r>
              <a:rPr lang="sr-Latn-RS" sz="1800" baseline="30000" dirty="0"/>
              <a:t>cc</a:t>
            </a:r>
          </a:p>
        </p:txBody>
      </p:sp>
      <p:pic>
        <p:nvPicPr>
          <p:cNvPr id="27652" name="Picture 2" descr="C:\Documents and Settings\Korisnik\Desktop\clip_image0011.jpg">
            <a:extLst>
              <a:ext uri="{FF2B5EF4-FFF2-40B4-BE49-F238E27FC236}">
                <a16:creationId xmlns:a16="http://schemas.microsoft.com/office/drawing/2014/main" id="{EF7895B7-53A2-4E69-A110-8385E6A9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81600"/>
            <a:ext cx="16002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F080-2FA9-48D8-809D-EC0390588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2500"/>
          </a:bodyPr>
          <a:lstStyle/>
          <a:p>
            <a:pPr marL="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RS" sz="2900" dirty="0"/>
              <a:t>Вредности једног радијана у степенима и градусима</a:t>
            </a:r>
            <a:endParaRPr lang="en-US" sz="2900" dirty="0"/>
          </a:p>
          <a:p>
            <a:pPr marL="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Cyrl-CS" sz="1600" dirty="0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7D7819A8-1AED-48D2-A8BF-3C282DFB7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Rectangle 4">
            <a:extLst>
              <a:ext uri="{FF2B5EF4-FFF2-40B4-BE49-F238E27FC236}">
                <a16:creationId xmlns:a16="http://schemas.microsoft.com/office/drawing/2014/main" id="{E4C21167-CB3E-49B9-A80F-E6C64CE56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Rectangle 6">
            <a:extLst>
              <a:ext uri="{FF2B5EF4-FFF2-40B4-BE49-F238E27FC236}">
                <a16:creationId xmlns:a16="http://schemas.microsoft.com/office/drawing/2014/main" id="{FDB219C0-4C3D-4931-89A4-17AA558EA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1559F3EE-C96F-41A4-A16B-FCDDB64B8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D0DA81FD-FB09-436D-8FC9-F54E975C1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2">
            <a:extLst>
              <a:ext uri="{FF2B5EF4-FFF2-40B4-BE49-F238E27FC236}">
                <a16:creationId xmlns:a16="http://schemas.microsoft.com/office/drawing/2014/main" id="{5CBFCBD2-9D67-457B-867B-EE3EFC4A3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Rectangle 14">
            <a:extLst>
              <a:ext uri="{FF2B5EF4-FFF2-40B4-BE49-F238E27FC236}">
                <a16:creationId xmlns:a16="http://schemas.microsoft.com/office/drawing/2014/main" id="{32D7315D-B253-43D6-BB50-09E1FC967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" name="Rectangle 5">
            <a:extLst>
              <a:ext uri="{FF2B5EF4-FFF2-40B4-BE49-F238E27FC236}">
                <a16:creationId xmlns:a16="http://schemas.microsoft.com/office/drawing/2014/main" id="{996F76F6-EDAA-4B96-A3CF-F8A44FDB9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" name="Rectangle 7">
            <a:extLst>
              <a:ext uri="{FF2B5EF4-FFF2-40B4-BE49-F238E27FC236}">
                <a16:creationId xmlns:a16="http://schemas.microsoft.com/office/drawing/2014/main" id="{3000E334-154C-40C4-B29C-5A95F7E9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1">
            <a:extLst>
              <a:ext uri="{FF2B5EF4-FFF2-40B4-BE49-F238E27FC236}">
                <a16:creationId xmlns:a16="http://schemas.microsoft.com/office/drawing/2014/main" id="{5D39DC6A-D5E0-461C-A80C-6EFC4821E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4763" y="1000125"/>
          <a:ext cx="3175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3" imgW="1892300" imgH="393700" progId="">
                  <p:embed/>
                </p:oleObj>
              </mc:Choice>
              <mc:Fallback>
                <p:oleObj name="Equation" r:id="rId3" imgW="1892300" imgH="3937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000125"/>
                        <a:ext cx="3175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E6FF8F1C-EB19-47B7-AF67-2D54C3D8F8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5875" y="2071688"/>
          <a:ext cx="3898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5" imgW="2324100" imgH="711200" progId="">
                  <p:embed/>
                </p:oleObj>
              </mc:Choice>
              <mc:Fallback>
                <p:oleObj name="Equation" r:id="rId5" imgW="2324100" imgH="711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071688"/>
                        <a:ext cx="38989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>
            <a:extLst>
              <a:ext uri="{FF2B5EF4-FFF2-40B4-BE49-F238E27FC236}">
                <a16:creationId xmlns:a16="http://schemas.microsoft.com/office/drawing/2014/main" id="{645100B6-E04D-431A-861F-70E0D8F477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5875" y="3857625"/>
          <a:ext cx="417671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7" imgW="2489200" imgH="723900" progId="">
                  <p:embed/>
                </p:oleObj>
              </mc:Choice>
              <mc:Fallback>
                <p:oleObj name="Equation" r:id="rId7" imgW="2489200" imgH="7239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857625"/>
                        <a:ext cx="4176713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5A45-1474-4D6D-86F3-1CDDC4F9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ПРЕТВАРАЊЕ УГЛОВА ИЗ ЈЕДНЕ УГЛОВНЕ ПОДЕЛЕ У </a:t>
            </a:r>
            <a:r>
              <a:rPr lang="sr-Cyrl-RS" dirty="0"/>
              <a:t>ДРУГУ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D95FD-9A9D-4574-9A86-692D101E0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С обзиром да пун круг садржи: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2π радијана у лучној мери,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360</a:t>
            </a:r>
            <a:r>
              <a:rPr lang="ru-RU" baseline="30000" dirty="0"/>
              <a:t>0</a:t>
            </a:r>
            <a:r>
              <a:rPr lang="ru-RU" dirty="0"/>
              <a:t> у сексагезималној подели, односно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r-Latn-RS" dirty="0"/>
              <a:t>400</a:t>
            </a:r>
            <a:r>
              <a:rPr lang="sr-Latn-RS" baseline="30000" dirty="0"/>
              <a:t>g</a:t>
            </a:r>
            <a:r>
              <a:rPr lang="sr-Latn-RS" dirty="0"/>
              <a:t> </a:t>
            </a:r>
            <a:r>
              <a:rPr lang="sr-Cyrl-RS" dirty="0"/>
              <a:t>у градусној подели,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претварање углова из једне угловне поделе у другу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врши се на следеће начине:</a:t>
            </a:r>
            <a:endParaRPr lang="sr-Latn-R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A0C3BBD9-95DA-4423-AAE8-C7BADD7C7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229600" cy="609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r-Cyrl-CS" altLang="en-US" sz="2000" dirty="0"/>
              <a:t>За прелажење из једних јединица у друге, користимо следеће изразе:</a:t>
            </a:r>
            <a:endParaRPr lang="en-US" altLang="en-US" sz="2000" dirty="0"/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2F91828C-59BD-485B-9FC0-A7F47ECD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sr-Cyrl-CS" altLang="en-US" u="sng" dirty="0">
                <a:latin typeface="Times New Roman" panose="02020603050405020304" pitchFamily="18" charset="0"/>
              </a:rPr>
              <a:t>Прелажење из степени у гадусе и обрнуто</a:t>
            </a:r>
            <a:endParaRPr lang="en-US" alt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4F30EB-7BEA-4FEE-B203-C7BFE4C1330F}"/>
              </a:ext>
            </a:extLst>
          </p:cNvPr>
          <p:cNvCxnSpPr/>
          <p:nvPr/>
        </p:nvCxnSpPr>
        <p:spPr>
          <a:xfrm>
            <a:off x="2057400" y="990600"/>
            <a:ext cx="1981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701" name="TextBox 12">
            <a:extLst>
              <a:ext uri="{FF2B5EF4-FFF2-40B4-BE49-F238E27FC236}">
                <a16:creationId xmlns:a16="http://schemas.microsoft.com/office/drawing/2014/main" id="{9DDD4270-EF00-4C2A-BEDC-8B12F3BE1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sr-Cyrl-CS" altLang="en-US" u="sng" dirty="0">
                <a:latin typeface="Times New Roman" panose="02020603050405020304" pitchFamily="18" charset="0"/>
              </a:rPr>
              <a:t>Прелажење из степени у радијане и обрнуто</a:t>
            </a:r>
            <a:endParaRPr lang="en-US" altLang="en-US" u="sng" dirty="0"/>
          </a:p>
        </p:txBody>
      </p:sp>
      <p:sp>
        <p:nvSpPr>
          <p:cNvPr id="29702" name="TextBox 14">
            <a:extLst>
              <a:ext uri="{FF2B5EF4-FFF2-40B4-BE49-F238E27FC236}">
                <a16:creationId xmlns:a16="http://schemas.microsoft.com/office/drawing/2014/main" id="{03329959-7A4F-4686-BBDA-16F2F30C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sr-Cyrl-CS" altLang="en-US" u="sng" dirty="0">
                <a:latin typeface="Times New Roman" panose="02020603050405020304" pitchFamily="18" charset="0"/>
              </a:rPr>
              <a:t>Прелажење из градуса у радијане и обрнуто</a:t>
            </a:r>
            <a:endParaRPr lang="en-US" altLang="en-US" u="sng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80065A-2566-4789-99EE-CFE0D40EC90C}"/>
              </a:ext>
            </a:extLst>
          </p:cNvPr>
          <p:cNvCxnSpPr/>
          <p:nvPr/>
        </p:nvCxnSpPr>
        <p:spPr>
          <a:xfrm>
            <a:off x="2286000" y="5105400"/>
            <a:ext cx="1981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704" name="Picture 4" descr="J:\Local Disk (E)\Projekti\FTN\1_Uvod u geodeziju\Literatura\Prezentacije\formule3-1.wmf">
            <a:extLst>
              <a:ext uri="{FF2B5EF4-FFF2-40B4-BE49-F238E27FC236}">
                <a16:creationId xmlns:a16="http://schemas.microsoft.com/office/drawing/2014/main" id="{36EFEF7B-A674-4D79-B2E4-EF32054F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2743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5" descr="J:\Local Disk (E)\Projekti\FTN\1_Uvod u geodeziju\Literatura\Prezentacije\formule3-2.wmf">
            <a:extLst>
              <a:ext uri="{FF2B5EF4-FFF2-40B4-BE49-F238E27FC236}">
                <a16:creationId xmlns:a16="http://schemas.microsoft.com/office/drawing/2014/main" id="{8732A256-6C36-4E3D-901F-CA191204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2819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6" descr="J:\Local Disk (E)\Projekti\FTN\1_Uvod u geodeziju\Literatura\Prezentacije\formule3-3.wmf">
            <a:extLst>
              <a:ext uri="{FF2B5EF4-FFF2-40B4-BE49-F238E27FC236}">
                <a16:creationId xmlns:a16="http://schemas.microsoft.com/office/drawing/2014/main" id="{3FFB5308-6DD6-47CF-AE71-54B16FD22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3027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7D76D566-8837-4529-A682-88E43D19C2D3}"/>
              </a:ext>
            </a:extLst>
          </p:cNvPr>
          <p:cNvSpPr/>
          <p:nvPr/>
        </p:nvSpPr>
        <p:spPr>
          <a:xfrm>
            <a:off x="4191000" y="685800"/>
            <a:ext cx="304800" cy="1905000"/>
          </a:xfrm>
          <a:prstGeom prst="leftBrace">
            <a:avLst>
              <a:gd name="adj1" fmla="val 8333"/>
              <a:gd name="adj2" fmla="val 16447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90D09C0D-40A8-44EE-8859-F2899AB21E9A}"/>
              </a:ext>
            </a:extLst>
          </p:cNvPr>
          <p:cNvSpPr/>
          <p:nvPr/>
        </p:nvSpPr>
        <p:spPr>
          <a:xfrm>
            <a:off x="4343400" y="4648200"/>
            <a:ext cx="304800" cy="1905000"/>
          </a:xfrm>
          <a:prstGeom prst="leftBrace">
            <a:avLst>
              <a:gd name="adj1" fmla="val 8333"/>
              <a:gd name="adj2" fmla="val 24835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2635043D-48EF-4307-988B-A34E23E81B83}"/>
              </a:ext>
            </a:extLst>
          </p:cNvPr>
          <p:cNvSpPr/>
          <p:nvPr/>
        </p:nvSpPr>
        <p:spPr>
          <a:xfrm>
            <a:off x="685800" y="2514600"/>
            <a:ext cx="304800" cy="1905000"/>
          </a:xfrm>
          <a:prstGeom prst="leftBrace">
            <a:avLst>
              <a:gd name="adj1" fmla="val 8333"/>
              <a:gd name="adj2" fmla="val 16447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hape 31">
            <a:extLst>
              <a:ext uri="{FF2B5EF4-FFF2-40B4-BE49-F238E27FC236}">
                <a16:creationId xmlns:a16="http://schemas.microsoft.com/office/drawing/2014/main" id="{39E5BD9D-B860-4B8C-A221-A8E7C15EFCF8}"/>
              </a:ext>
            </a:extLst>
          </p:cNvPr>
          <p:cNvCxnSpPr>
            <a:stCxn id="29701" idx="1"/>
          </p:cNvCxnSpPr>
          <p:nvPr/>
        </p:nvCxnSpPr>
        <p:spPr>
          <a:xfrm rot="10800000" flipH="1" flipV="1">
            <a:off x="457200" y="1771650"/>
            <a:ext cx="76200" cy="1047750"/>
          </a:xfrm>
          <a:prstGeom prst="curvedConnector4">
            <a:avLst>
              <a:gd name="adj1" fmla="val -393204"/>
              <a:gd name="adj2" fmla="val 100129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2" grpId="0"/>
      <p:bldP spid="22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:\Local Disk (E)\Projekti\FTN\1_Uvod u geodeziju\Literatura\Prezentacije\primeri(pret.uglova)2.wmf">
            <a:extLst>
              <a:ext uri="{FF2B5EF4-FFF2-40B4-BE49-F238E27FC236}">
                <a16:creationId xmlns:a16="http://schemas.microsoft.com/office/drawing/2014/main" id="{72DD3596-DA11-4331-AD32-1D2D0180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733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FC539-2E52-4488-B4C1-BDB4176913E8}"/>
              </a:ext>
            </a:extLst>
          </p:cNvPr>
          <p:cNvCxnSpPr/>
          <p:nvPr/>
        </p:nvCxnSpPr>
        <p:spPr>
          <a:xfrm>
            <a:off x="533400" y="1752600"/>
            <a:ext cx="411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24" name="Picture 4" descr="J:\Local Disk (E)\Projekti\FTN\1_Uvod u geodeziju\Literatura\Prezentacije\primeri(pret.uglova)4.wmf">
            <a:extLst>
              <a:ext uri="{FF2B5EF4-FFF2-40B4-BE49-F238E27FC236}">
                <a16:creationId xmlns:a16="http://schemas.microsoft.com/office/drawing/2014/main" id="{D3E3BDCD-4EB1-4D94-9AD9-61B2BD24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37548"/>
            <a:ext cx="4219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J:\Local Disk (E)\Projekti\FTN\1_Uvod u geodeziju\Literatura\Prezentacije\primeri(pret.uglova)5.wmf">
            <a:extLst>
              <a:ext uri="{FF2B5EF4-FFF2-40B4-BE49-F238E27FC236}">
                <a16:creationId xmlns:a16="http://schemas.microsoft.com/office/drawing/2014/main" id="{FA5D8CD8-D8E8-418A-B6D9-AA9248D9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37338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8">
            <a:extLst>
              <a:ext uri="{FF2B5EF4-FFF2-40B4-BE49-F238E27FC236}">
                <a16:creationId xmlns:a16="http://schemas.microsoft.com/office/drawing/2014/main" id="{69CC61D0-70FD-4AA0-8270-2CE5DEFD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20955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 dirty="0">
                <a:latin typeface="Times New Roman" panose="02020603050405020304" pitchFamily="18" charset="0"/>
              </a:rPr>
              <a:t>ПРИМЕР 1: Прелажење у децимални запис и обрнуто: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AA78-2A78-48DC-90F1-3F69250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НАПОМЕНА</a:t>
            </a:r>
            <a:endParaRPr lang="sr-Latn-RS" dirty="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B6A41F9D-B39F-47E3-B845-ECE3B05E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Посебну пажњу, приликом коришћења наведених релација треба обратити на тачност рачунања.</a:t>
            </a:r>
          </a:p>
          <a:p>
            <a:pPr eaLnBrk="1" hangingPunct="1"/>
            <a:r>
              <a:rPr lang="ru-RU" altLang="en-US"/>
              <a:t>Број π, при рачунањима, треба заокружити на минимум 9 децималних места (π = 3.141592654).</a:t>
            </a:r>
          </a:p>
          <a:p>
            <a:pPr eaLnBrk="1" hangingPunct="1"/>
            <a:r>
              <a:rPr lang="ru-RU" altLang="en-US"/>
              <a:t>Посебно водити рачуна при претварању минута и секунди у делове степена, односно делове степена у минуте и секунде (ово се односи само на стару </a:t>
            </a:r>
            <a:r>
              <a:rPr lang="en-US" altLang="en-US">
                <a:latin typeface="Times New Roman" panose="02020603050405020304" pitchFamily="18" charset="0"/>
              </a:rPr>
              <a:t>(сексагезималну) поделу).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37971899-437F-4F5B-A7D3-913D17BDB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476549"/>
              </p:ext>
            </p:extLst>
          </p:nvPr>
        </p:nvGraphicFramePr>
        <p:xfrm>
          <a:off x="228600" y="1143000"/>
          <a:ext cx="8747125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4000500" imgH="2286000" progId="">
                  <p:embed/>
                </p:oleObj>
              </mc:Choice>
              <mc:Fallback>
                <p:oleObj name="Equation" r:id="rId3" imgW="4000500" imgH="2286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8747125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Box 4">
            <a:extLst>
              <a:ext uri="{FF2B5EF4-FFF2-40B4-BE49-F238E27FC236}">
                <a16:creationId xmlns:a16="http://schemas.microsoft.com/office/drawing/2014/main" id="{3313DDD5-E76C-4AF1-842E-EF2717BEA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2: Дата је вредност угла у градусима.  Извршити претварање вредости угла у степене и радијане.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713B0D52-B545-4D06-B309-906270F996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268413"/>
          <a:ext cx="6072187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2768600" imgH="2006600" progId="">
                  <p:embed/>
                </p:oleObj>
              </mc:Choice>
              <mc:Fallback>
                <p:oleObj name="Equation" r:id="rId3" imgW="2768600" imgH="2006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6072187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Box 4">
            <a:extLst>
              <a:ext uri="{FF2B5EF4-FFF2-40B4-BE49-F238E27FC236}">
                <a16:creationId xmlns:a16="http://schemas.microsoft.com/office/drawing/2014/main" id="{C425F406-223F-40FB-A4DD-BE52D19B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3: Дата је вредност угла у степенима.  Извршити претварање вредости угла у градусе и   радијане.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D812CB2D-0045-48B1-9E9B-56C16D156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62960"/>
              </p:ext>
            </p:extLst>
          </p:nvPr>
        </p:nvGraphicFramePr>
        <p:xfrm>
          <a:off x="819943" y="1295400"/>
          <a:ext cx="6361113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3" imgW="2705100" imgH="1549400" progId="">
                  <p:embed/>
                </p:oleObj>
              </mc:Choice>
              <mc:Fallback>
                <p:oleObj name="Equation" r:id="rId3" imgW="2705100" imgH="1549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3" y="1295400"/>
                        <a:ext cx="6361113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Box 4">
            <a:extLst>
              <a:ext uri="{FF2B5EF4-FFF2-40B4-BE49-F238E27FC236}">
                <a16:creationId xmlns:a16="http://schemas.microsoft.com/office/drawing/2014/main" id="{1FF0282A-458C-4000-9A0E-E2177892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4: Дата је вредност угла у радијанима.  Извршити претварање вредости угла у степене и градусе.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>
            <a:extLst>
              <a:ext uri="{FF2B5EF4-FFF2-40B4-BE49-F238E27FC236}">
                <a16:creationId xmlns:a16="http://schemas.microsoft.com/office/drawing/2014/main" id="{6AF96394-FAAD-4F7B-9170-B7A4A04EA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5:</a:t>
            </a:r>
            <a:endParaRPr lang="en-US" altLang="en-US" sz="20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DB2D25-2AC3-4FD3-8716-92B33AF9661A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143000"/>
          <a:ext cx="8610599" cy="43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9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2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°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´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˝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gr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c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cc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R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α1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68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α2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123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α3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299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45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α4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304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23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32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α5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339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21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α6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63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99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78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α7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89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99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α8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166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95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89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α9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299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44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α10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362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99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F2BF58-4018-42AC-9CC6-0A2DFEBB0168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143000"/>
          <a:ext cx="8634411" cy="43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7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°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´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˝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gr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c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cc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R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α1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68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76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24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35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1.197630388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α2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123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136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85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2.149644469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α3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299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45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333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28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5.231895929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α4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304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23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32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338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35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5.312646495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α5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339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21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18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377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5.922862083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α6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35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52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63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99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78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1.005275092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α7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80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45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89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99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1.409631053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α8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150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15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46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166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95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89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2.622584268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α9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269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47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49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299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44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4.708845264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α10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326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41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51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362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</a:rPr>
                        <a:t>99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75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5.701951396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584B-5E38-426C-BCC6-34C48F21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8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ПРАВИЛНИК ПОЛАГАЊА ИСПИТА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DBBC1-24F0-48EF-88CB-D5392AFF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" y="914400"/>
            <a:ext cx="9144000" cy="5562600"/>
          </a:xfrm>
        </p:spPr>
        <p:txBody>
          <a:bodyPr>
            <a:no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Студент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укупно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испиту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освоји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поена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Предиспитне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обавезе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r-Cyrl-RS" sz="1600" dirty="0">
                <a:cs typeface="Times New Roman" pitchFamily="18" charset="0"/>
              </a:rPr>
              <a:t>Р</a:t>
            </a:r>
            <a:r>
              <a:rPr lang="sr-Latn-CS" sz="1600" dirty="0">
                <a:latin typeface="Times New Roman" pitchFamily="18" charset="0"/>
                <a:cs typeface="Times New Roman" pitchFamily="18" charset="0"/>
              </a:rPr>
              <a:t>ачунски колоквијум   ( на крају семестра )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поена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]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Студент на рачунском колоквијуму мора освојити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>
                <a:cs typeface="Times New Roman" pitchFamily="18" charset="0"/>
              </a:rPr>
              <a:t>2</a:t>
            </a:r>
            <a:r>
              <a:rPr lang="en-US" sz="1600" dirty="0">
                <a:cs typeface="Times New Roman" pitchFamily="18" charset="0"/>
              </a:rPr>
              <a:t>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поена и више да би положио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Студент који положи рачунски колоквијум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током целе школске године ће моћи да излази само на теоријски део испита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тј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положен рачунски колоквијум ће важити током целе школске године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За студенте који су положили рачунски колоквијум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теоријски део испита ће носити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бодова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Након завршетка текуће школске године, положен рачунски колоквијум се поништава. </a:t>
            </a:r>
            <a:endParaRPr lang="sr-Cyrl-RS" sz="1600" dirty="0">
              <a:cs typeface="Times New Roman" pitchFamily="18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Испитне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обавезе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r-Latn-CS" sz="1600" dirty="0">
                <a:latin typeface="Times New Roman" pitchFamily="18" charset="0"/>
                <a:cs typeface="Times New Roman" pitchFamily="18" charset="0"/>
              </a:rPr>
              <a:t>Писмени део испита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поена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]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Студент на писменом делу испита мора освојити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поена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и више да би положио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Положен писмени део испита у испитним роковима важиће само у текућем испитном року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Право изласка на теоријски део испита имају само студенти који су положили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 рачунски 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колоквијум или писмени део испита.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За студенте који су положили писмени део испита у испитном року, теоријски део испита ће носити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sz="1600" dirty="0">
                <a:cs typeface="Times New Roman" pitchFamily="18" charset="0"/>
              </a:rPr>
              <a:t>0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 бодова.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току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семестра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одржати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настава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теренских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вежби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којима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присуство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обавезно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18AA78-2A78-48DC-90F1-3F69250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ЈЕДИНИЦЕ ЗА МЕРЕЊЕ ДУЖИНА</a:t>
            </a:r>
            <a:endParaRPr lang="sr-Latn-R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162962-A42B-4DD9-9D37-882AAC6A299C}"/>
              </a:ext>
            </a:extLst>
          </p:cNvPr>
          <p:cNvSpPr txBox="1">
            <a:spLocks/>
          </p:cNvSpPr>
          <p:nvPr/>
        </p:nvSpPr>
        <p:spPr bwMode="auto">
          <a:xfrm>
            <a:off x="448101" y="15240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RS" sz="2000" dirty="0"/>
              <a:t>Системи јединица за мерење дужина који су у употреби:</a:t>
            </a:r>
            <a:endParaRPr lang="sr-Cyrl-CS" sz="1800" dirty="0"/>
          </a:p>
          <a:p>
            <a:pPr marL="285750" indent="-2857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sr-Cyrl-RS" sz="1800" dirty="0"/>
              <a:t>Према Међународном систему мерних јединица (СИ) основна мера за дужину је метар </a:t>
            </a:r>
            <a:r>
              <a:rPr lang="en-US" sz="1800" dirty="0"/>
              <a:t>[m]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sr-Cyrl-RS" sz="1800" dirty="0"/>
              <a:t>Стари локални систем јединица који се користио у земљама Балкана (хвати, стопе и палци)</a:t>
            </a:r>
            <a:endParaRPr lang="sr-Cyrl-CS" sz="1800" dirty="0"/>
          </a:p>
          <a:p>
            <a:pPr marL="285750" indent="-2857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sr-Cyrl-CS" sz="1800" dirty="0"/>
              <a:t>Империјални систем јединица (који се користи у Великој Британији и САД-у) – </a:t>
            </a:r>
            <a:r>
              <a:rPr lang="en-US" sz="1800" dirty="0"/>
              <a:t>foot[</a:t>
            </a:r>
            <a:r>
              <a:rPr lang="en-US" sz="1800" dirty="0" err="1"/>
              <a:t>ft</a:t>
            </a:r>
            <a:r>
              <a:rPr lang="en-US" sz="1800" dirty="0"/>
              <a:t>]</a:t>
            </a:r>
            <a:r>
              <a:rPr lang="sr-Cyrl-CS" sz="1800" dirty="0"/>
              <a:t> и </a:t>
            </a:r>
            <a:r>
              <a:rPr lang="en-US" sz="1800" dirty="0"/>
              <a:t>in</a:t>
            </a:r>
            <a:r>
              <a:rPr lang="sr-Latn-RS" sz="1800" dirty="0"/>
              <a:t>č</a:t>
            </a:r>
            <a:r>
              <a:rPr lang="en-US" sz="1800" dirty="0"/>
              <a:t>[in] </a:t>
            </a:r>
            <a:r>
              <a:rPr lang="sr-Latn-RS" sz="1800" dirty="0"/>
              <a:t>(</a:t>
            </a:r>
            <a:r>
              <a:rPr lang="en-US" sz="1800" dirty="0"/>
              <a:t>1 </a:t>
            </a:r>
            <a:r>
              <a:rPr lang="en-US" sz="1800" dirty="0" err="1"/>
              <a:t>ft</a:t>
            </a:r>
            <a:r>
              <a:rPr lang="en-US" sz="1800" dirty="0"/>
              <a:t> = 12 in</a:t>
            </a:r>
            <a:r>
              <a:rPr lang="sr-Latn-RS" sz="1800" dirty="0"/>
              <a:t>)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sr-Latn-RS" sz="1800" dirty="0"/>
          </a:p>
        </p:txBody>
      </p:sp>
      <p:sp>
        <p:nvSpPr>
          <p:cNvPr id="6" name="Rectangle 5"/>
          <p:cNvSpPr/>
          <p:nvPr/>
        </p:nvSpPr>
        <p:spPr>
          <a:xfrm>
            <a:off x="2996393" y="4495799"/>
            <a:ext cx="328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1 </a:t>
            </a:r>
            <a:r>
              <a:rPr lang="sr-Cyrl-RS" dirty="0"/>
              <a:t>хват = 6 стопа = 72 палаца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RS" dirty="0"/>
              <a:t>1 стопа = 12 палаца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8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73" y="38116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ПРЕТВАРАЊЕ ДУЖИНА ИЗ ЈЕДНОГ СИСТЕМА ЈЕДИНИЦА У ДРУГИ 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F91828C-59BD-485B-9FC0-A7F47ECD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3" y="2497562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sr-Cyrl-CS" altLang="en-US" u="sng" dirty="0">
                <a:latin typeface="Times New Roman" panose="02020603050405020304" pitchFamily="18" charset="0"/>
              </a:rPr>
              <a:t>Прелажење из метра у хват, стопе и палце</a:t>
            </a:r>
            <a:endParaRPr lang="en-US" altLang="en-US" u="sng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F91828C-59BD-485B-9FC0-A7F47ECD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05" y="4955169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sr-Cyrl-CS" altLang="en-US" u="sng" dirty="0">
                <a:latin typeface="Times New Roman" panose="02020603050405020304" pitchFamily="18" charset="0"/>
              </a:rPr>
              <a:t>Прелажење из хвата, стопе и палце у метре</a:t>
            </a:r>
            <a:endParaRPr lang="en-US" alt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776215" y="595763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1 </a:t>
            </a:r>
            <a:r>
              <a:rPr lang="sr-Cyrl-RS" dirty="0"/>
              <a:t>хват</a:t>
            </a:r>
            <a:r>
              <a:rPr lang="en-US" dirty="0"/>
              <a:t>= 1.89648 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9328" y="2866894"/>
            <a:ext cx="495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10.345 m =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[10.345 m </a:t>
            </a:r>
            <a:r>
              <a:rPr lang="sr-Cyrl-RS" dirty="0"/>
              <a:t>/</a:t>
            </a:r>
            <a:r>
              <a:rPr lang="en-US" dirty="0"/>
              <a:t> </a:t>
            </a:r>
            <a:r>
              <a:rPr lang="sr-Cyrl-RS" dirty="0"/>
              <a:t>1.89648 </a:t>
            </a:r>
            <a:r>
              <a:rPr lang="en-US" dirty="0"/>
              <a:t>= </a:t>
            </a:r>
            <a:r>
              <a:rPr lang="sr-Cyrl-RS" dirty="0"/>
              <a:t>5.454842656 хвата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= 5 </a:t>
            </a:r>
            <a:r>
              <a:rPr lang="sr-Cyrl-RS" dirty="0"/>
              <a:t>хвата</a:t>
            </a:r>
            <a:r>
              <a:rPr lang="en-US" dirty="0"/>
              <a:t> 0.</a:t>
            </a:r>
            <a:r>
              <a:rPr lang="sr-Cyrl-RS" dirty="0"/>
              <a:t>454842656 хвата </a:t>
            </a:r>
            <a:r>
              <a:rPr lang="en-US" dirty="0"/>
              <a:t>x 6 </a:t>
            </a:r>
            <a:r>
              <a:rPr lang="sr-Cyrl-RS" dirty="0"/>
              <a:t>стопа</a:t>
            </a:r>
            <a:r>
              <a:rPr lang="en-US" dirty="0"/>
              <a:t>/</a:t>
            </a:r>
            <a:r>
              <a:rPr lang="sr-Cyrl-RS" dirty="0"/>
              <a:t>хват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= 5 </a:t>
            </a:r>
            <a:r>
              <a:rPr lang="sr-Cyrl-RS" dirty="0"/>
              <a:t>хвата </a:t>
            </a:r>
            <a:r>
              <a:rPr lang="en-US" dirty="0"/>
              <a:t>2.72905</a:t>
            </a:r>
            <a:r>
              <a:rPr lang="sr-Cyrl-RS" dirty="0"/>
              <a:t>5935 стопа</a:t>
            </a:r>
            <a:r>
              <a:rPr lang="en-US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= 5 </a:t>
            </a:r>
            <a:r>
              <a:rPr lang="sr-Cyrl-RS" dirty="0"/>
              <a:t>хвата </a:t>
            </a:r>
            <a:r>
              <a:rPr lang="en-US" dirty="0"/>
              <a:t>2 </a:t>
            </a:r>
            <a:r>
              <a:rPr lang="sr-Cyrl-RS" dirty="0"/>
              <a:t>стопе</a:t>
            </a:r>
            <a:r>
              <a:rPr lang="en-US" dirty="0"/>
              <a:t> </a:t>
            </a:r>
            <a:r>
              <a:rPr lang="sr-Cyrl-RS" dirty="0"/>
              <a:t>0</a:t>
            </a:r>
            <a:r>
              <a:rPr lang="en-US" dirty="0"/>
              <a:t>.72905</a:t>
            </a:r>
            <a:r>
              <a:rPr lang="sr-Cyrl-RS" dirty="0"/>
              <a:t>5935</a:t>
            </a:r>
            <a:r>
              <a:rPr lang="en-US" dirty="0"/>
              <a:t> </a:t>
            </a:r>
            <a:r>
              <a:rPr lang="sr-Cyrl-RS" dirty="0"/>
              <a:t>стопа</a:t>
            </a:r>
            <a:r>
              <a:rPr lang="en-US" dirty="0"/>
              <a:t> x 12 </a:t>
            </a:r>
            <a:r>
              <a:rPr lang="sr-Cyrl-RS" dirty="0"/>
              <a:t>палаца</a:t>
            </a:r>
            <a:r>
              <a:rPr lang="en-US" dirty="0"/>
              <a:t>/</a:t>
            </a:r>
            <a:r>
              <a:rPr lang="sr-Cyrl-RS" dirty="0"/>
              <a:t>хват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= 5 </a:t>
            </a:r>
            <a:r>
              <a:rPr lang="sr-Cyrl-RS" dirty="0"/>
              <a:t>хвата </a:t>
            </a:r>
            <a:r>
              <a:rPr lang="en-US" dirty="0"/>
              <a:t>2 </a:t>
            </a:r>
            <a:r>
              <a:rPr lang="sr-Cyrl-RS" dirty="0"/>
              <a:t>стопе</a:t>
            </a:r>
            <a:r>
              <a:rPr lang="en-US" dirty="0"/>
              <a:t> 8.75 </a:t>
            </a:r>
            <a:r>
              <a:rPr lang="sr-Cyrl-RS" dirty="0"/>
              <a:t>палаца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873" y="1676400"/>
            <a:ext cx="328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sr-Cyrl-RS" b="1" dirty="0">
                <a:solidFill>
                  <a:srgbClr val="FF0000"/>
                </a:solidFill>
              </a:rPr>
              <a:t>хват = 6 стопа = 72 палаца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RS" b="1" dirty="0">
                <a:solidFill>
                  <a:srgbClr val="FF0000"/>
                </a:solidFill>
              </a:rPr>
              <a:t>1 стопа = 12 палаца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4F30EB-7BEA-4FEE-B203-C7BFE4C1330F}"/>
              </a:ext>
            </a:extLst>
          </p:cNvPr>
          <p:cNvCxnSpPr/>
          <p:nvPr/>
        </p:nvCxnSpPr>
        <p:spPr>
          <a:xfrm flipV="1">
            <a:off x="2920905" y="3712549"/>
            <a:ext cx="96358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4F30EB-7BEA-4FEE-B203-C7BFE4C1330F}"/>
              </a:ext>
            </a:extLst>
          </p:cNvPr>
          <p:cNvCxnSpPr/>
          <p:nvPr/>
        </p:nvCxnSpPr>
        <p:spPr>
          <a:xfrm>
            <a:off x="2893893" y="6142296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97288" y="5676229"/>
            <a:ext cx="4945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13 </a:t>
            </a:r>
            <a:r>
              <a:rPr lang="sr-Cyrl-RS" dirty="0"/>
              <a:t>хвата </a:t>
            </a:r>
            <a:r>
              <a:rPr lang="en-US" dirty="0"/>
              <a:t>5 </a:t>
            </a:r>
            <a:r>
              <a:rPr lang="sr-Cyrl-RS" dirty="0"/>
              <a:t>стопа </a:t>
            </a:r>
            <a:r>
              <a:rPr lang="en-US" dirty="0"/>
              <a:t>11 </a:t>
            </a:r>
            <a:r>
              <a:rPr lang="sr-Cyrl-RS" dirty="0"/>
              <a:t>палаца </a:t>
            </a:r>
            <a:r>
              <a:rPr lang="en-US" dirty="0"/>
              <a:t>=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[(13 + 5 /6 + 11/72) </a:t>
            </a:r>
            <a:r>
              <a:rPr lang="sr-Cyrl-RS" dirty="0"/>
              <a:t>хвата</a:t>
            </a:r>
            <a:r>
              <a:rPr lang="en-US" dirty="0"/>
              <a:t> * 1.89648 </a:t>
            </a:r>
            <a:r>
              <a:rPr lang="sr-Cyrl-RS" dirty="0"/>
              <a:t>хвата</a:t>
            </a:r>
            <a:r>
              <a:rPr lang="en-US" dirty="0"/>
              <a:t>/m]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 =26.524 m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215" y="5957630"/>
            <a:ext cx="2041478" cy="36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0251" y="3527883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/>
              <a:t>1 </a:t>
            </a:r>
            <a:r>
              <a:rPr lang="sr-Cyrl-RS" dirty="0"/>
              <a:t>хват</a:t>
            </a:r>
            <a:r>
              <a:rPr lang="en-US" dirty="0"/>
              <a:t>= 1.89648 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096" y="3522028"/>
            <a:ext cx="2041478" cy="36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AF2BF58-4018-42AC-9CC6-0A2DFEBB0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236780"/>
              </p:ext>
            </p:extLst>
          </p:nvPr>
        </p:nvGraphicFramePr>
        <p:xfrm>
          <a:off x="1066800" y="4038600"/>
          <a:ext cx="3962400" cy="236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hvati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ft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in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sr-Latn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69CC61D0-70FD-4AA0-8270-2CE5DEFD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20955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 dirty="0">
                <a:latin typeface="Times New Roman" panose="02020603050405020304" pitchFamily="18" charset="0"/>
              </a:rPr>
              <a:t>ПРИМЕР 1: </a:t>
            </a:r>
            <a:r>
              <a:rPr lang="ru-RU" altLang="en-US" sz="2000" dirty="0">
                <a:latin typeface="Times New Roman" panose="02020603050405020304" pitchFamily="18" charset="0"/>
              </a:rPr>
              <a:t>Прелажење из метра у хват, стопе и палце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9CC61D0-70FD-4AA0-8270-2CE5DEFD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01" y="35052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 dirty="0">
                <a:latin typeface="Times New Roman" panose="02020603050405020304" pitchFamily="18" charset="0"/>
              </a:rPr>
              <a:t>ПРИМЕР </a:t>
            </a:r>
            <a:r>
              <a:rPr lang="en-US" altLang="en-US" sz="2000" dirty="0">
                <a:latin typeface="Times New Roman" panose="02020603050405020304" pitchFamily="18" charset="0"/>
              </a:rPr>
              <a:t>2</a:t>
            </a:r>
            <a:r>
              <a:rPr lang="sr-Cyrl-CS" altLang="en-US" sz="2000" dirty="0">
                <a:latin typeface="Times New Roman" panose="02020603050405020304" pitchFamily="18" charset="0"/>
              </a:rPr>
              <a:t>: </a:t>
            </a:r>
            <a:r>
              <a:rPr lang="ru-RU" altLang="en-US" sz="2000" dirty="0">
                <a:latin typeface="Times New Roman" panose="02020603050405020304" pitchFamily="18" charset="0"/>
              </a:rPr>
              <a:t>Прелажење из хвата, стопе и палце у метре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F2BF58-4018-42AC-9CC6-0A2DFEBB0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63601"/>
              </p:ext>
            </p:extLst>
          </p:nvPr>
        </p:nvGraphicFramePr>
        <p:xfrm>
          <a:off x="1066800" y="838200"/>
          <a:ext cx="3969844" cy="236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hvati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ft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in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167.466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1255.567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12456.455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27.408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969.122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F2BF58-4018-42AC-9CC6-0A2DFEBB0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18513"/>
              </p:ext>
            </p:extLst>
          </p:nvPr>
        </p:nvGraphicFramePr>
        <p:xfrm>
          <a:off x="1066800" y="838200"/>
          <a:ext cx="3969844" cy="236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hvati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ft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in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167.466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</a:t>
                      </a:r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1255.567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12456.455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27.408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969.122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AF2BF58-4018-42AC-9CC6-0A2DFEBB0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47058"/>
              </p:ext>
            </p:extLst>
          </p:nvPr>
        </p:nvGraphicFramePr>
        <p:xfrm>
          <a:off x="1066800" y="4038600"/>
          <a:ext cx="3962400" cy="236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hvati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ft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in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sr-Latn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79.172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9892.644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297.036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1531.302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10302.153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18AA78-2A78-48DC-90F1-3F69250B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ЈЕДИНИЦЕ ЗА МЕРЕЊЕ ПОВРШИНА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9162962-A42B-4DD9-9D37-882AAC6A299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8101" y="1524000"/>
                <a:ext cx="8382000" cy="403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547688" indent="-4111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68363" indent="-2825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347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525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463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-41148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 2"/>
                  <a:buNone/>
                  <a:defRPr/>
                </a:pPr>
                <a:r>
                  <a:rPr lang="sr-Cyrl-RS" sz="2000" dirty="0"/>
                  <a:t>У употреби су следеће јединице за мерење површина:</a:t>
                </a:r>
                <a:endParaRPr lang="sr-Cyrl-CS" sz="1800" dirty="0"/>
              </a:p>
              <a:p>
                <a:pPr marL="285750" indent="-28575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" pitchFamily="2" charset="2"/>
                  <a:buChar char="q"/>
                  <a:defRPr/>
                </a:pPr>
                <a:r>
                  <a:rPr lang="sr-Cyrl-RS" sz="1800" dirty="0"/>
                  <a:t>Према Међународном систему мерних јединица (СИ) основна мера за површину је метар квадратни </a:t>
                </a:r>
                <a:r>
                  <a:rPr lang="en-US" sz="18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]</a:t>
                </a:r>
              </a:p>
              <a:p>
                <a:pPr marL="285750" indent="-28575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" pitchFamily="2" charset="2"/>
                  <a:buChar char="q"/>
                  <a:defRPr/>
                </a:pPr>
                <a:r>
                  <a:rPr lang="sr-Cyrl-RS" sz="1800" dirty="0"/>
                  <a:t>На територији Србије се користе</a:t>
                </a:r>
                <a:r>
                  <a:rPr lang="en-US" sz="1800" dirty="0"/>
                  <a:t> </a:t>
                </a:r>
                <a:r>
                  <a:rPr lang="sr-Cyrl-RS" sz="1800" dirty="0"/>
                  <a:t>и ари</a:t>
                </a:r>
                <a:r>
                  <a:rPr lang="en-US" sz="1800" dirty="0"/>
                  <a:t> [</a:t>
                </a:r>
                <a:r>
                  <a:rPr lang="en-US" sz="1800" dirty="0" err="1"/>
                  <a:t>ar</a:t>
                </a:r>
                <a:r>
                  <a:rPr lang="en-US" sz="1800" dirty="0"/>
                  <a:t>]</a:t>
                </a:r>
                <a:r>
                  <a:rPr lang="sr-Cyrl-RS" sz="1800" dirty="0"/>
                  <a:t> и хектари </a:t>
                </a:r>
                <a:r>
                  <a:rPr lang="en-US" sz="1800" dirty="0"/>
                  <a:t>[ha]</a:t>
                </a:r>
                <a:endParaRPr lang="sr-Latn-RS" sz="1800" dirty="0"/>
              </a:p>
              <a:p>
                <a:pPr marL="285750" indent="-28575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" pitchFamily="2" charset="2"/>
                  <a:buChar char="q"/>
                  <a:defRPr/>
                </a:pPr>
                <a:r>
                  <a:rPr lang="sr-Cyrl-RS" sz="1800" dirty="0"/>
                  <a:t>Старе мере за повшину (најзаступљеније на територији Војводине) – катастарско јутро </a:t>
                </a:r>
              </a:p>
              <a:p>
                <a:pPr marL="285750" indent="-28575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" pitchFamily="2" charset="2"/>
                  <a:buChar char="q"/>
                  <a:defRPr/>
                </a:pPr>
                <a:endParaRPr lang="sr-Cyrl-RS" sz="1800" dirty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None/>
                  <a:defRPr/>
                </a:pPr>
                <a:r>
                  <a:rPr lang="sr-Cyrl-RS" sz="1800" dirty="0"/>
                  <a:t>Односи појединих јединица:</a:t>
                </a:r>
              </a:p>
              <a:p>
                <a:pPr marL="285750" indent="-28575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" pitchFamily="2" charset="2"/>
                  <a:buChar char="q"/>
                  <a:defRPr/>
                </a:pPr>
                <a:r>
                  <a:rPr lang="en-US" sz="1800" dirty="0"/>
                  <a:t>1 </a:t>
                </a:r>
                <a:r>
                  <a:rPr lang="en-US" sz="1800" dirty="0" err="1"/>
                  <a:t>ar</a:t>
                </a:r>
                <a:r>
                  <a:rPr lang="en-US" sz="1800" dirty="0"/>
                  <a:t> = 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marL="285750" indent="-28575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" pitchFamily="2" charset="2"/>
                  <a:buChar char="q"/>
                  <a:defRPr/>
                </a:pPr>
                <a:r>
                  <a:rPr lang="en-US" sz="1800" dirty="0"/>
                  <a:t>1 ha = 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marL="285750" indent="-28575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" pitchFamily="2" charset="2"/>
                  <a:buChar char="q"/>
                  <a:defRPr/>
                </a:pPr>
                <a:r>
                  <a:rPr lang="en-US" sz="1800" dirty="0"/>
                  <a:t>1 </a:t>
                </a:r>
                <a:r>
                  <a:rPr lang="en-US" sz="1800" dirty="0" err="1"/>
                  <a:t>jutro</a:t>
                </a:r>
                <a:r>
                  <a:rPr lang="en-US" sz="1800" dirty="0"/>
                  <a:t> = 5 754.64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sr-Latn-RS" sz="1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9162962-A42B-4DD9-9D37-882AAC6A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101" y="1524000"/>
                <a:ext cx="8382000" cy="4038600"/>
              </a:xfrm>
              <a:prstGeom prst="rect">
                <a:avLst/>
              </a:prstGeom>
              <a:blipFill rotWithShape="1">
                <a:blip r:embed="rId2"/>
                <a:stretch>
                  <a:fillRect l="-800" t="-754" r="-9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4F30EB-7BEA-4FEE-B203-C7BFE4C1330F}"/>
              </a:ext>
            </a:extLst>
          </p:cNvPr>
          <p:cNvCxnSpPr/>
          <p:nvPr/>
        </p:nvCxnSpPr>
        <p:spPr>
          <a:xfrm>
            <a:off x="3048000" y="5180012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57934" y="4639270"/>
                <a:ext cx="4953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 2"/>
                  <a:buNone/>
                  <a:defRPr/>
                </a:pPr>
                <a:r>
                  <a:rPr lang="en-US" dirty="0"/>
                  <a:t>3.25 </a:t>
                </a:r>
                <a:r>
                  <a:rPr lang="en-US" dirty="0" err="1"/>
                  <a:t>jutara</a:t>
                </a:r>
                <a:r>
                  <a:rPr lang="en-US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 2"/>
                  <a:buNone/>
                  <a:defRPr/>
                </a:pPr>
                <a:r>
                  <a:rPr lang="en-US" dirty="0"/>
                  <a:t>= [3.25 </a:t>
                </a:r>
                <a:r>
                  <a:rPr lang="en-US" dirty="0" err="1"/>
                  <a:t>jutara</a:t>
                </a:r>
                <a:r>
                  <a:rPr lang="en-US" dirty="0"/>
                  <a:t> x 5754.64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/</a:t>
                </a:r>
                <a:r>
                  <a:rPr lang="en-US" dirty="0" err="1"/>
                  <a:t>jutro</a:t>
                </a:r>
                <a:r>
                  <a:rPr lang="en-US" dirty="0"/>
                  <a:t>]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 2"/>
                  <a:buNone/>
                  <a:defRPr/>
                </a:pPr>
                <a:r>
                  <a:rPr lang="en-US" dirty="0"/>
                  <a:t>= 18702.58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34" y="4639270"/>
                <a:ext cx="49530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108" t="-2632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38600" y="5562600"/>
                <a:ext cx="4953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 2"/>
                  <a:buNone/>
                  <a:defRPr/>
                </a:pPr>
                <a:r>
                  <a:rPr lang="en-US" dirty="0"/>
                  <a:t>31998.61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 2"/>
                  <a:buNone/>
                  <a:defRPr/>
                </a:pPr>
                <a:r>
                  <a:rPr lang="en-US" dirty="0"/>
                  <a:t>= [31998.61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/ 5754.64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/ </a:t>
                </a:r>
                <a:r>
                  <a:rPr lang="en-US" dirty="0" err="1"/>
                  <a:t>jutro</a:t>
                </a:r>
                <a:r>
                  <a:rPr lang="en-US" dirty="0"/>
                  <a:t>]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tx1">
                      <a:shade val="95000"/>
                    </a:schemeClr>
                  </a:buClr>
                  <a:buFont typeface="Wingdings 2"/>
                  <a:buNone/>
                  <a:defRPr/>
                </a:pPr>
                <a:r>
                  <a:rPr lang="en-US" dirty="0"/>
                  <a:t>= 5.56 </a:t>
                </a:r>
                <a:r>
                  <a:rPr lang="en-US" dirty="0" err="1"/>
                  <a:t>jutara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562600"/>
                <a:ext cx="495300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108" t="-264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4F30EB-7BEA-4FEE-B203-C7BFE4C1330F}"/>
              </a:ext>
            </a:extLst>
          </p:cNvPr>
          <p:cNvCxnSpPr/>
          <p:nvPr/>
        </p:nvCxnSpPr>
        <p:spPr>
          <a:xfrm>
            <a:off x="3015018" y="5257800"/>
            <a:ext cx="871182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>
            <a:extLst>
              <a:ext uri="{FF2B5EF4-FFF2-40B4-BE49-F238E27FC236}">
                <a16:creationId xmlns:a16="http://schemas.microsoft.com/office/drawing/2014/main" id="{6AF96394-FAAD-4F7B-9170-B7A4A04EA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 dirty="0">
                <a:latin typeface="Times New Roman" panose="02020603050405020304" pitchFamily="18" charset="0"/>
              </a:rPr>
              <a:t>ПРИМЕР </a:t>
            </a:r>
            <a:r>
              <a:rPr lang="en-US" altLang="en-US" sz="2000" dirty="0">
                <a:latin typeface="Times New Roman" panose="02020603050405020304" pitchFamily="18" charset="0"/>
              </a:rPr>
              <a:t>1</a:t>
            </a:r>
            <a:r>
              <a:rPr lang="sr-Cyrl-CS" altLang="en-US" sz="2000" dirty="0">
                <a:latin typeface="Times New Roman" panose="02020603050405020304" pitchFamily="18" charset="0"/>
              </a:rPr>
              <a:t>:</a:t>
            </a: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AF2BF58-4018-42AC-9CC6-0A2DFEBB01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519607"/>
                  </p:ext>
                </p:extLst>
              </p:nvPr>
            </p:nvGraphicFramePr>
            <p:xfrm>
              <a:off x="838200" y="990600"/>
              <a:ext cx="7239000" cy="51218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9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ar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ha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jutro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718272.87</a:t>
                          </a: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15267182.26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27379.19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43526.7377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224.4411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8888.8123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3.421134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23.118989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0.615271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12.48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3.33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9.82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2AF2BF58-4018-42AC-9CC6-0A2DFEBB01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519607"/>
                  </p:ext>
                </p:extLst>
              </p:nvPr>
            </p:nvGraphicFramePr>
            <p:xfrm>
              <a:off x="838200" y="990600"/>
              <a:ext cx="7239000" cy="51218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975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939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6" marB="0" anchor="b">
                        <a:blipFill rotWithShape="1">
                          <a:blip r:embed="rId3"/>
                          <a:stretch>
                            <a:fillRect l="-337" t="-1538" r="-299663" b="-12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err="1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ar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ha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err="1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jutro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718272.87</a:t>
                          </a:r>
                          <a:endParaRPr lang="en-US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15267182.26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27379.19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43526.7377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224.4411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8888.8123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3.421134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23.118989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0.615271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12.48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3.33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9.82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AF2BF58-4018-42AC-9CC6-0A2DFEBB01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03126"/>
                  </p:ext>
                </p:extLst>
              </p:nvPr>
            </p:nvGraphicFramePr>
            <p:xfrm>
              <a:off x="838200" y="990600"/>
              <a:ext cx="7239000" cy="51218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9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ar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ha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err="1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jutro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718272.87</a:t>
                          </a: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7182.7287</a:t>
                          </a: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71.827287</a:t>
                          </a: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124.82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15267182.26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152671.8226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1526.718226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R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2653.02</a:t>
                          </a: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27379.19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273.7919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2.737919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4.76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4352673.77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43526.7377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435.267377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756.38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22444.11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224.4411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2.244411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3.90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888881.23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8888.8123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88.888123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154.46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34211.34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342.1134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3.421134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5.94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231189.89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2311.8989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23.118989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40.17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6152.71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61.5271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0.615271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1.07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71817.91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718.1165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7.181165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12.48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19162.95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191.9191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1.919191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3.33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56510.56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565.3223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5.653223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9.82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F2BF58-4018-42AC-9CC6-0A2DFEBB01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03126"/>
                  </p:ext>
                </p:extLst>
              </p:nvPr>
            </p:nvGraphicFramePr>
            <p:xfrm>
              <a:off x="838200" y="990600"/>
              <a:ext cx="7239000" cy="51218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97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8097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3939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6" marB="0" anchor="b">
                        <a:blipFill rotWithShape="1">
                          <a:blip r:embed="rId4"/>
                          <a:stretch>
                            <a:fillRect l="-337" t="-1538" r="-299663" b="-12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err="1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ar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ha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1" i="0" u="none" strike="noStrike" dirty="0" err="1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</a:rPr>
                            <a:t>jutro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718272.87</a:t>
                          </a:r>
                          <a:endParaRPr lang="en-US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7182.7287</a:t>
                          </a:r>
                          <a:endParaRPr lang="en-US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71.827287</a:t>
                          </a:r>
                          <a:endParaRPr lang="en-US" sz="1600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124.82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15267182.26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152671.8226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1526.718226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sr-Latn-R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2653.02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27379.19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273.7919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2.737919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4.76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4352673.77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43526.7377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435.267377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756.38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22444.11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224.4411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2.244411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3.90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888881.23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8888.8123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88.888123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154.46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34211.34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342.1134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3.421134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5.94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231189.89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2311.8989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23.118989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40.17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6152.71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61.5271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0.615271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1.07</a:t>
                          </a:r>
                          <a:endParaRPr lang="sr-Latn-R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71817.91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718.1165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7.181165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12.48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19162.95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191.9191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1.919191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3.33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</a:tr>
                  <a:tr h="3939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56510.56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565.3223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5.653223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9.82</a:t>
                          </a:r>
                          <a:endParaRPr lang="el-GR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6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7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BAF0-0B78-428D-89A1-07BCEDE8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МЕТОДЕ МЕРЕЊА ХОРИЗОНТАЛНИХ УГЛОВА</a:t>
            </a:r>
            <a:endParaRPr lang="sr-Latn-RS" dirty="0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02591D53-8A1F-41CC-90CC-A13A73CD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50" y="3155950"/>
            <a:ext cx="3784600" cy="3317875"/>
          </a:xfrm>
        </p:spPr>
        <p:txBody>
          <a:bodyPr/>
          <a:lstStyle/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Вредности хоризонталних праваца према тачкама 1, 2 и 3 су означене са а1, а2 и а3 док је а0 правац који одговара нули лимба.</a:t>
            </a: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Вредности хоризонталних углова су означене са </a:t>
            </a:r>
            <a:r>
              <a:rPr lang="el-GR" altLang="en-US" sz="2400"/>
              <a:t>β</a:t>
            </a:r>
            <a:r>
              <a:rPr lang="en-US" altLang="en-US" sz="2400">
                <a:latin typeface="Times New Roman" panose="02020603050405020304" pitchFamily="18" charset="0"/>
              </a:rPr>
              <a:t>1, </a:t>
            </a:r>
            <a:r>
              <a:rPr lang="el-GR" altLang="en-US" sz="2400"/>
              <a:t>β</a:t>
            </a:r>
            <a:r>
              <a:rPr lang="en-US" altLang="en-US" sz="2400">
                <a:latin typeface="Times New Roman" panose="02020603050405020304" pitchFamily="18" charset="0"/>
              </a:rPr>
              <a:t>2 и </a:t>
            </a:r>
            <a:r>
              <a:rPr lang="el-GR" altLang="en-US" sz="2400"/>
              <a:t>β</a:t>
            </a:r>
            <a:r>
              <a:rPr lang="en-US" altLang="en-US" sz="2400">
                <a:latin typeface="Times New Roman" panose="02020603050405020304" pitchFamily="18" charset="0"/>
              </a:rPr>
              <a:t>3.</a:t>
            </a:r>
          </a:p>
        </p:txBody>
      </p:sp>
      <p:pic>
        <p:nvPicPr>
          <p:cNvPr id="33796" name="Picture 9">
            <a:extLst>
              <a:ext uri="{FF2B5EF4-FFF2-40B4-BE49-F238E27FC236}">
                <a16:creationId xmlns:a16="http://schemas.microsoft.com/office/drawing/2014/main" id="{61AF7084-0F21-4996-9EB9-7C98278F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44838"/>
            <a:ext cx="465772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Content Placeholder 2">
            <a:extLst>
              <a:ext uri="{FF2B5EF4-FFF2-40B4-BE49-F238E27FC236}">
                <a16:creationId xmlns:a16="http://schemas.microsoft.com/office/drawing/2014/main" id="{4C34B463-218D-43E6-AF35-1C352001B309}"/>
              </a:ext>
            </a:extLst>
          </p:cNvPr>
          <p:cNvSpPr txBox="1">
            <a:spLocks/>
          </p:cNvSpPr>
          <p:nvPr/>
        </p:nvSpPr>
        <p:spPr bwMode="auto">
          <a:xfrm>
            <a:off x="31845" y="170597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Проста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метода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мерење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праваца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само</a:t>
            </a:r>
            <a:r>
              <a:rPr lang="en-US" altLang="en-US" sz="2800" dirty="0">
                <a:latin typeface="Times New Roman" panose="02020603050405020304" pitchFamily="18" charset="0"/>
              </a:rPr>
              <a:t> 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једном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положају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дурбина</a:t>
            </a:r>
            <a:r>
              <a:rPr lang="sr-Cyrl-RS" altLang="en-US" sz="2800" dirty="0">
                <a:latin typeface="Times New Roman" panose="02020603050405020304" pitchFamily="18" charset="0"/>
              </a:rPr>
              <a:t> (</a:t>
            </a:r>
            <a:r>
              <a:rPr lang="en-US" altLang="en-US" sz="2800" dirty="0">
                <a:latin typeface="Times New Roman" panose="02020603050405020304" pitchFamily="18" charset="0"/>
              </a:rPr>
              <a:t>КЛ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круг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лево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или</a:t>
            </a:r>
            <a:r>
              <a:rPr lang="en-US" altLang="en-US" sz="2800" dirty="0">
                <a:latin typeface="Times New Roman" panose="02020603050405020304" pitchFamily="18" charset="0"/>
              </a:rPr>
              <a:t> КД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круг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десно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sr-Cyrl-R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B4EA-A65F-411A-8B38-F703F7E4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Поступак мерења – Проста метода</a:t>
            </a:r>
            <a:endParaRPr lang="sr-Latn-RS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819CF5BF-9159-4151-BBD1-069C7EB4A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eaLnBrk="1" hangingPunct="1">
              <a:buFont typeface="Lucida Sans" panose="020B0602030504090204" pitchFamily="34" charset="0"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Центрише се инструмент изнад станице</a:t>
            </a:r>
          </a:p>
          <a:p>
            <a:pPr marL="650875" indent="-514350" eaLnBrk="1" hangingPunct="1">
              <a:buFont typeface="Lucida Sans" panose="020B0602030504090204" pitchFamily="34" charset="0"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Пре почетка мерења, у Т.О.1. треба уписати бројеве и ознаке тачака (станице и визурних тачака), као и остале податке (датум и време мерења, тип и број инструмента, име оператора и записничара...</a:t>
            </a:r>
          </a:p>
          <a:p>
            <a:pPr marL="650875" indent="-514350" eaLnBrk="1" hangingPunct="1">
              <a:buFont typeface="Lucida Sans" panose="020B0602030504090204" pitchFamily="34" charset="0"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Визира се сигнал на тачки која је изабрана за почетну тачку (почетна визура) и очитана вредност поделе хоризонталног лимба упише се у одговарајућу рубрику записника Т.О.1.</a:t>
            </a: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extLst>
              <a:ext uri="{FF2B5EF4-FFF2-40B4-BE49-F238E27FC236}">
                <a16:creationId xmlns:a16="http://schemas.microsoft.com/office/drawing/2014/main" id="{176E5626-25BF-404C-AD7C-E6AB25D5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67025"/>
            <a:ext cx="61245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FFF39-B28B-4520-BB5D-098A8F5B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МЕТОДЕ МЕРЕЊА ХОРИЗОНТАЛНИХ УГЛОВА</a:t>
            </a:r>
            <a:endParaRPr lang="sr-Latn-RS" dirty="0"/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30A55595-1FAC-45BD-A29C-B6E8242A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Гирусна метода: мерење праваца у два положаја дурбина (КЛ и КД).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8A2D3F-BE6A-4A2B-98C9-A272386531FC}"/>
              </a:ext>
            </a:extLst>
          </p:cNvPr>
          <p:cNvCxnSpPr/>
          <p:nvPr/>
        </p:nvCxnSpPr>
        <p:spPr>
          <a:xfrm>
            <a:off x="1690688" y="3338513"/>
            <a:ext cx="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95F3D9-79F5-4DCE-B0C7-BFA2D7666EDE}"/>
              </a:ext>
            </a:extLst>
          </p:cNvPr>
          <p:cNvCxnSpPr/>
          <p:nvPr/>
        </p:nvCxnSpPr>
        <p:spPr>
          <a:xfrm>
            <a:off x="1690688" y="4524375"/>
            <a:ext cx="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457CD8-DB13-4AA8-807F-A754786A0763}"/>
              </a:ext>
            </a:extLst>
          </p:cNvPr>
          <p:cNvCxnSpPr/>
          <p:nvPr/>
        </p:nvCxnSpPr>
        <p:spPr>
          <a:xfrm>
            <a:off x="1690688" y="5670550"/>
            <a:ext cx="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18DABF-08AE-423B-8149-58A2455EDE10}"/>
              </a:ext>
            </a:extLst>
          </p:cNvPr>
          <p:cNvCxnSpPr/>
          <p:nvPr/>
        </p:nvCxnSpPr>
        <p:spPr>
          <a:xfrm flipV="1">
            <a:off x="3338513" y="3338513"/>
            <a:ext cx="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CD0061-149F-4B57-B446-F187CF3A4B53}"/>
              </a:ext>
            </a:extLst>
          </p:cNvPr>
          <p:cNvCxnSpPr/>
          <p:nvPr/>
        </p:nvCxnSpPr>
        <p:spPr>
          <a:xfrm flipV="1">
            <a:off x="3360738" y="4524375"/>
            <a:ext cx="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31139A-4191-4A45-B240-DD50AB8CA173}"/>
              </a:ext>
            </a:extLst>
          </p:cNvPr>
          <p:cNvCxnSpPr/>
          <p:nvPr/>
        </p:nvCxnSpPr>
        <p:spPr>
          <a:xfrm flipV="1">
            <a:off x="3367088" y="5670550"/>
            <a:ext cx="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BA395CA-4BAB-420F-B78C-ADE17B10116C}"/>
              </a:ext>
            </a:extLst>
          </p:cNvPr>
          <p:cNvSpPr txBox="1">
            <a:spLocks/>
          </p:cNvSpPr>
          <p:nvPr/>
        </p:nvSpPr>
        <p:spPr>
          <a:xfrm>
            <a:off x="446088" y="2384425"/>
            <a:ext cx="5915025" cy="54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Cyrl-RS" dirty="0"/>
              <a:t>Померање лимба за 180⁰/</a:t>
            </a:r>
            <a:r>
              <a:rPr lang="sr-Latn-RS" dirty="0"/>
              <a:t>n, n – </a:t>
            </a:r>
            <a:r>
              <a:rPr lang="sr-Cyrl-RS" dirty="0"/>
              <a:t>број гируса</a:t>
            </a:r>
          </a:p>
        </p:txBody>
      </p:sp>
      <p:pic>
        <p:nvPicPr>
          <p:cNvPr id="35852" name="Picture 2">
            <a:extLst>
              <a:ext uri="{FF2B5EF4-FFF2-40B4-BE49-F238E27FC236}">
                <a16:creationId xmlns:a16="http://schemas.microsoft.com/office/drawing/2014/main" id="{04CF72E5-FA60-4705-B2D6-A5F0D6CE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049463"/>
            <a:ext cx="26955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4">
            <a:extLst>
              <a:ext uri="{FF2B5EF4-FFF2-40B4-BE49-F238E27FC236}">
                <a16:creationId xmlns:a16="http://schemas.microsoft.com/office/drawing/2014/main" id="{418A4700-D126-4FC5-9D29-B66BAA30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438650"/>
            <a:ext cx="2733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9587-DE34-45AB-AC1F-DBA85AAD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Поступак мерења – Гирусна метода</a:t>
            </a:r>
            <a:endParaRPr lang="sr-Latn-RS" dirty="0"/>
          </a:p>
        </p:txBody>
      </p:sp>
      <p:sp>
        <p:nvSpPr>
          <p:cNvPr id="5125" name="Content Placeholder 2">
            <a:extLst>
              <a:ext uri="{FF2B5EF4-FFF2-40B4-BE49-F238E27FC236}">
                <a16:creationId xmlns:a16="http://schemas.microsoft.com/office/drawing/2014/main" id="{7FEF1857-C380-4D54-A733-68133BDA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КЛ – Положај алхидаде у ком је вертикални лимб са леве стране у односу на операт</a:t>
            </a:r>
            <a:r>
              <a:rPr lang="en-US" altLang="en-US" sz="2400"/>
              <a:t>e</a:t>
            </a:r>
            <a:r>
              <a:rPr lang="en-US" altLang="en-US" sz="2400">
                <a:latin typeface="Times New Roman" panose="02020603050405020304" pitchFamily="18" charset="0"/>
              </a:rPr>
              <a:t>ра.</a:t>
            </a: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КД – Положај алхидаде у ком је вертикални лимб са десне стране у односу на операт</a:t>
            </a:r>
            <a:r>
              <a:rPr lang="en-US" altLang="en-US" sz="2400"/>
              <a:t>e</a:t>
            </a:r>
            <a:r>
              <a:rPr lang="en-US" altLang="en-US" sz="2400">
                <a:latin typeface="Times New Roman" panose="02020603050405020304" pitchFamily="18" charset="0"/>
              </a:rPr>
              <a:t>ра.</a:t>
            </a:r>
            <a:endParaRPr lang="en-US" altLang="en-US" sz="2400"/>
          </a:p>
          <a:p>
            <a:pPr marL="136525" indent="0" eaLnBrk="1" hangingPunct="1">
              <a:buFont typeface="Wingdings 2" panose="05020102010507070707" pitchFamily="18" charset="2"/>
              <a:buNone/>
            </a:pPr>
            <a:endParaRPr lang="en-US" altLang="en-US" sz="2400"/>
          </a:p>
        </p:txBody>
      </p:sp>
      <p:pic>
        <p:nvPicPr>
          <p:cNvPr id="5126" name="Picture 3">
            <a:extLst>
              <a:ext uri="{FF2B5EF4-FFF2-40B4-BE49-F238E27FC236}">
                <a16:creationId xmlns:a16="http://schemas.microsoft.com/office/drawing/2014/main" id="{31937F2D-79DB-44D6-BB65-6CB5809A9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187642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Content Placeholder 2">
            <a:extLst>
              <a:ext uri="{FF2B5EF4-FFF2-40B4-BE49-F238E27FC236}">
                <a16:creationId xmlns:a16="http://schemas.microsoft.com/office/drawing/2014/main" id="{5F2E87A1-CF70-4711-B05A-F834C42888B8}"/>
              </a:ext>
            </a:extLst>
          </p:cNvPr>
          <p:cNvSpPr txBox="1">
            <a:spLocks/>
          </p:cNvSpPr>
          <p:nvPr/>
        </p:nvSpPr>
        <p:spPr bwMode="auto">
          <a:xfrm>
            <a:off x="5943600" y="617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400"/>
              <a:t>2C=(</a:t>
            </a:r>
            <a:r>
              <a:rPr lang="el-GR" altLang="en-US" sz="2400">
                <a:latin typeface="Times New Roman" panose="02020603050405020304" pitchFamily="18" charset="0"/>
              </a:rPr>
              <a:t>α</a:t>
            </a:r>
            <a:r>
              <a:rPr lang="en-US" altLang="en-US" sz="2400" baseline="-25000"/>
              <a:t>II</a:t>
            </a:r>
            <a:r>
              <a:rPr lang="en-US" altLang="en-US" sz="2400" baseline="-25000">
                <a:latin typeface="Times New Roman" panose="02020603050405020304" pitchFamily="18" charset="0"/>
              </a:rPr>
              <a:t> </a:t>
            </a:r>
            <a:r>
              <a:rPr lang="en-US" altLang="en-US" sz="2400"/>
              <a:t>±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/>
              <a:t>180⁰)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/>
              <a:t>- </a:t>
            </a:r>
            <a:r>
              <a:rPr lang="el-GR" altLang="en-US" sz="2400">
                <a:latin typeface="Times New Roman" panose="02020603050405020304" pitchFamily="18" charset="0"/>
              </a:rPr>
              <a:t>α</a:t>
            </a:r>
            <a:r>
              <a:rPr lang="en-US" altLang="en-US" sz="2400" baseline="-25000"/>
              <a:t>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6025E2-60BC-4BB1-A86D-606984FB5092}"/>
              </a:ext>
            </a:extLst>
          </p:cNvPr>
          <p:cNvSpPr txBox="1">
            <a:spLocks/>
          </p:cNvSpPr>
          <p:nvPr/>
        </p:nvSpPr>
        <p:spPr>
          <a:xfrm>
            <a:off x="452438" y="3276600"/>
            <a:ext cx="6400800" cy="91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Cyrl-RS" sz="2400" dirty="0"/>
              <a:t>Двострука колимациона грешка (2Ц) представља грешку која се јавља услед неуправности колимационе (визурне) осе и обртне осе дурбина.</a:t>
            </a:r>
            <a:endParaRPr lang="sr-Latn-RS" sz="2400" baseline="-25000" dirty="0"/>
          </a:p>
        </p:txBody>
      </p:sp>
      <p:sp>
        <p:nvSpPr>
          <p:cNvPr id="5129" name="Content Placeholder 2">
            <a:extLst>
              <a:ext uri="{FF2B5EF4-FFF2-40B4-BE49-F238E27FC236}">
                <a16:creationId xmlns:a16="http://schemas.microsoft.com/office/drawing/2014/main" id="{06F550F8-22B2-4AB8-A362-702103AD3562}"/>
              </a:ext>
            </a:extLst>
          </p:cNvPr>
          <p:cNvSpPr txBox="1">
            <a:spLocks/>
          </p:cNvSpPr>
          <p:nvPr/>
        </p:nvSpPr>
        <p:spPr bwMode="auto">
          <a:xfrm>
            <a:off x="442913" y="4191000"/>
            <a:ext cx="62579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Рачунање средине из два положаја дурбина:</a:t>
            </a:r>
          </a:p>
        </p:txBody>
      </p:sp>
      <p:sp>
        <p:nvSpPr>
          <p:cNvPr id="5130" name="Rectangle 2">
            <a:extLst>
              <a:ext uri="{FF2B5EF4-FFF2-40B4-BE49-F238E27FC236}">
                <a16:creationId xmlns:a16="http://schemas.microsoft.com/office/drawing/2014/main" id="{82BA76D7-ACE2-4073-89D8-EDBCE20A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2" name="Object 9">
            <a:extLst>
              <a:ext uri="{FF2B5EF4-FFF2-40B4-BE49-F238E27FC236}">
                <a16:creationId xmlns:a16="http://schemas.microsoft.com/office/drawing/2014/main" id="{05B2FA98-A411-4A7E-B96D-3947C12A97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" y="4648200"/>
          <a:ext cx="2905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4" imgW="2133600" imgH="444500" progId="Equation.3">
                  <p:embed/>
                </p:oleObj>
              </mc:Choice>
              <mc:Fallback>
                <p:oleObj name="Equation" r:id="rId4" imgW="21336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4648200"/>
                        <a:ext cx="29051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4">
            <a:extLst>
              <a:ext uri="{FF2B5EF4-FFF2-40B4-BE49-F238E27FC236}">
                <a16:creationId xmlns:a16="http://schemas.microsoft.com/office/drawing/2014/main" id="{F97487AE-5AB4-4AA8-9E05-84241A52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11">
            <a:extLst>
              <a:ext uri="{FF2B5EF4-FFF2-40B4-BE49-F238E27FC236}">
                <a16:creationId xmlns:a16="http://schemas.microsoft.com/office/drawing/2014/main" id="{D39A5807-4662-43E2-966A-ECDD5BDDBB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646613"/>
          <a:ext cx="20431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6" imgW="1396394" imgH="393529" progId="Equation.3">
                  <p:embed/>
                </p:oleObj>
              </mc:Choice>
              <mc:Fallback>
                <p:oleObj name="Equation" r:id="rId6" imgW="1396394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46613"/>
                        <a:ext cx="20431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Content Placeholder 2">
            <a:extLst>
              <a:ext uri="{FF2B5EF4-FFF2-40B4-BE49-F238E27FC236}">
                <a16:creationId xmlns:a16="http://schemas.microsoft.com/office/drawing/2014/main" id="{764F8FB5-DB21-4B05-87B9-FDF4AE405A28}"/>
              </a:ext>
            </a:extLst>
          </p:cNvPr>
          <p:cNvSpPr txBox="1">
            <a:spLocks/>
          </p:cNvSpPr>
          <p:nvPr/>
        </p:nvSpPr>
        <p:spPr bwMode="auto">
          <a:xfrm>
            <a:off x="3611563" y="4724400"/>
            <a:ext cx="8493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или</a:t>
            </a:r>
          </a:p>
        </p:txBody>
      </p:sp>
      <p:sp>
        <p:nvSpPr>
          <p:cNvPr id="5133" name="Content Placeholder 2">
            <a:extLst>
              <a:ext uri="{FF2B5EF4-FFF2-40B4-BE49-F238E27FC236}">
                <a16:creationId xmlns:a16="http://schemas.microsoft.com/office/drawing/2014/main" id="{08B2B5E6-EA33-45FF-A6D5-3B28B0DF05EE}"/>
              </a:ext>
            </a:extLst>
          </p:cNvPr>
          <p:cNvSpPr txBox="1">
            <a:spLocks/>
          </p:cNvSpPr>
          <p:nvPr/>
        </p:nvSpPr>
        <p:spPr bwMode="auto">
          <a:xfrm>
            <a:off x="452438" y="5181600"/>
            <a:ext cx="56435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Редукована средина=средина</a:t>
            </a:r>
            <a:r>
              <a:rPr lang="en-US" altLang="en-US" sz="2400" baseline="-25000"/>
              <a:t>i </a:t>
            </a:r>
            <a:r>
              <a:rPr lang="en-US" altLang="en-US" sz="2400"/>
              <a:t>- </a:t>
            </a:r>
            <a:r>
              <a:rPr lang="en-US" altLang="en-US" sz="2400">
                <a:latin typeface="Times New Roman" panose="02020603050405020304" pitchFamily="18" charset="0"/>
              </a:rPr>
              <a:t>средина</a:t>
            </a:r>
            <a:r>
              <a:rPr lang="en-US" altLang="en-US" sz="2400" baseline="-25000"/>
              <a:t>1</a:t>
            </a:r>
            <a:endParaRPr lang="en-US" altLang="en-US" sz="2400" baseline="-25000">
              <a:latin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A01B93-76EB-4404-B571-A90D418421D9}"/>
              </a:ext>
            </a:extLst>
          </p:cNvPr>
          <p:cNvSpPr txBox="1">
            <a:spLocks/>
          </p:cNvSpPr>
          <p:nvPr/>
        </p:nvSpPr>
        <p:spPr>
          <a:xfrm>
            <a:off x="452438" y="5761038"/>
            <a:ext cx="5643562" cy="7921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Cyrl-RS" sz="2400" dirty="0"/>
              <a:t>Рачунање редукованих средина се спроводи за сваку станицу посебно.</a:t>
            </a:r>
            <a:endParaRPr lang="sr-Cyrl-RS" sz="2400" baseline="-25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826D-426E-4AF0-860F-90FD18D1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Поступак мерења – Гирусна метода</a:t>
            </a:r>
            <a:endParaRPr lang="sr-Latn-RS" dirty="0"/>
          </a:p>
        </p:txBody>
      </p:sp>
      <p:sp>
        <p:nvSpPr>
          <p:cNvPr id="6149" name="Content Placeholder 2">
            <a:extLst>
              <a:ext uri="{FF2B5EF4-FFF2-40B4-BE49-F238E27FC236}">
                <a16:creationId xmlns:a16="http://schemas.microsoft.com/office/drawing/2014/main" id="{4604B088-B60B-451A-ACD3-A46E6FE92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2400"/>
              <a:t>I </a:t>
            </a:r>
            <a:r>
              <a:rPr lang="en-US" altLang="en-US" sz="2400">
                <a:latin typeface="Times New Roman" panose="02020603050405020304" pitchFamily="18" charset="0"/>
              </a:rPr>
              <a:t>контрола: У обзир се узимају само минути и секунде</a:t>
            </a:r>
            <a:r>
              <a:rPr lang="en-US" altLang="en-US" sz="2400"/>
              <a:t>: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2400"/>
              <a:t>II </a:t>
            </a:r>
            <a:r>
              <a:rPr lang="en-US" altLang="en-US" sz="2400">
                <a:latin typeface="Times New Roman" panose="02020603050405020304" pitchFamily="18" charset="0"/>
              </a:rPr>
              <a:t>контрола: У обзир се узимају само минути и секунде</a:t>
            </a:r>
            <a:r>
              <a:rPr lang="en-US" altLang="en-US" sz="2400"/>
              <a:t>:</a:t>
            </a: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r>
              <a:rPr lang="en-US" altLang="en-US" sz="2400"/>
              <a:t>                                                        n – </a:t>
            </a:r>
            <a:r>
              <a:rPr lang="en-US" altLang="en-US" sz="2400">
                <a:latin typeface="Times New Roman" panose="02020603050405020304" pitchFamily="18" charset="0"/>
              </a:rPr>
              <a:t>број праваца</a:t>
            </a:r>
          </a:p>
          <a:p>
            <a:pPr marL="136525" indent="0" eaLnBrk="1" hangingPunct="1">
              <a:buFont typeface="Wingdings 2" panose="05020102010507070707" pitchFamily="18" charset="2"/>
              <a:buNone/>
            </a:pPr>
            <a:endParaRPr lang="en-US" altLang="en-US" sz="2400"/>
          </a:p>
          <a:p>
            <a:pPr marL="136525" indent="0" eaLnBrk="1" hangingPunct="1">
              <a:buFont typeface="Wingdings 2" panose="05020102010507070707" pitchFamily="18" charset="2"/>
              <a:buNone/>
            </a:pPr>
            <a:endParaRPr lang="en-US" altLang="en-US" sz="2400"/>
          </a:p>
        </p:txBody>
      </p:sp>
      <p:sp>
        <p:nvSpPr>
          <p:cNvPr id="6150" name="Rectangle 4">
            <a:extLst>
              <a:ext uri="{FF2B5EF4-FFF2-40B4-BE49-F238E27FC236}">
                <a16:creationId xmlns:a16="http://schemas.microsoft.com/office/drawing/2014/main" id="{8AF311B5-39E4-4DC3-AE6B-DD201CCD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CEDCC610-412E-4D04-BAD6-2130DB1033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209800"/>
          <a:ext cx="3489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3" imgW="2184400" imgH="431800" progId="Equation.3">
                  <p:embed/>
                </p:oleObj>
              </mc:Choice>
              <mc:Fallback>
                <p:oleObj name="Equation" r:id="rId3" imgW="21844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3489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6">
            <a:extLst>
              <a:ext uri="{FF2B5EF4-FFF2-40B4-BE49-F238E27FC236}">
                <a16:creationId xmlns:a16="http://schemas.microsoft.com/office/drawing/2014/main" id="{632B6B74-B3F8-4864-865D-69703339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7" name="Object 6">
            <a:extLst>
              <a:ext uri="{FF2B5EF4-FFF2-40B4-BE49-F238E27FC236}">
                <a16:creationId xmlns:a16="http://schemas.microsoft.com/office/drawing/2014/main" id="{D2E1B088-C916-4AAE-9721-5DFCAD439E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505200"/>
          <a:ext cx="4233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5" imgW="2857500" imgH="254000" progId="Equation.3">
                  <p:embed/>
                </p:oleObj>
              </mc:Choice>
              <mc:Fallback>
                <p:oleObj name="Equation" r:id="rId5" imgW="28575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42338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4824EA-04CD-4FC7-809F-DEEBA52B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8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/>
              <a:t>ПРАВИЛНИК ПОЛАГАЊА ИСПИТА</a:t>
            </a:r>
            <a:endParaRPr lang="sr-Latn-R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232C6-D1F5-4B76-9517-F3A90487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>
              <a:cs typeface="Times New Roman" pitchFamily="18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ru-RU" sz="1600" dirty="0">
                <a:cs typeface="Times New Roman" pitchFamily="18" charset="0"/>
              </a:rPr>
              <a:t>О присуству на </a:t>
            </a:r>
            <a:r>
              <a:rPr lang="sr-Cyrl-RS" sz="1600" dirty="0">
                <a:cs typeface="Times New Roman" pitchFamily="18" charset="0"/>
              </a:rPr>
              <a:t>предавањима и </a:t>
            </a:r>
            <a:r>
              <a:rPr lang="ru-RU" sz="1600" dirty="0">
                <a:cs typeface="Times New Roman" pitchFamily="18" charset="0"/>
              </a:rPr>
              <a:t>вежбама се води евиденција и студент може освојити следећи број поена 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dirty="0">
                <a:cs typeface="Times New Roman" pitchFamily="18" charset="0"/>
              </a:rPr>
              <a:t>•	5 поена (присуство на вежбама)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dirty="0">
                <a:cs typeface="Times New Roman" pitchFamily="18" charset="0"/>
              </a:rPr>
              <a:t>•	5 поена (присуство на предавањима)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Студент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изостанка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>
                <a:cs typeface="Times New Roman" pitchFamily="18" charset="0"/>
              </a:rPr>
              <a:t>нема право на поене предвиђене за присуство на вежбама и предавањима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Уколико студент има седам или више изостанака нема право на електронски потпис.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endParaRPr lang="ru-RU" sz="16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2C07AB3-FC01-4FBA-956B-0DA4B57B8527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625475"/>
          <a:ext cx="8382001" cy="5543545"/>
        </p:xfrm>
        <a:graphic>
          <a:graphicData uri="http://schemas.openxmlformats.org/drawingml/2006/table">
            <a:tbl>
              <a:tblPr firstRow="1" firstCol="1" bandRow="1"/>
              <a:tblGrid>
                <a:gridCol w="89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5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Станица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Визура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Први положај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Други положај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Средина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Редуковани правци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92">
                <a:tc rowSpan="4">
                  <a:txBody>
                    <a:bodyPr/>
                    <a:lstStyle/>
                    <a:p>
                      <a:pPr algn="ctr"/>
                      <a:endParaRPr lang="sr-Latn-RS" sz="140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559">
                <a:tc gridSpan="15">
                  <a:txBody>
                    <a:bodyPr/>
                    <a:lstStyle/>
                    <a:p>
                      <a:pPr algn="ctr"/>
                      <a:endParaRPr lang="sr-Latn-R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Станица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Визура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Први положај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Други положај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Средина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Редуковани правци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92">
                <a:tc rowSpan="4">
                  <a:txBody>
                    <a:bodyPr/>
                    <a:lstStyle/>
                    <a:p>
                      <a:pPr algn="ctr"/>
                      <a:endParaRPr lang="sr-Latn-R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318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392" name="TextBox 13">
            <a:extLst>
              <a:ext uri="{FF2B5EF4-FFF2-40B4-BE49-F238E27FC236}">
                <a16:creationId xmlns:a16="http://schemas.microsoft.com/office/drawing/2014/main" id="{8CA7A958-D675-4B3E-AE0B-67CAABE3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/>
              <a:t>6</a:t>
            </a:r>
            <a:r>
              <a:rPr lang="sr-Cyrl-CS" altLang="en-US" sz="2000">
                <a:latin typeface="Times New Roman" panose="02020603050405020304" pitchFamily="18" charset="0"/>
              </a:rPr>
              <a:t>:</a:t>
            </a:r>
            <a:endParaRPr lang="en-US" altLang="en-US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58E7B1-10C8-426E-B3AB-FC275751F71A}"/>
              </a:ext>
            </a:extLst>
          </p:cNvPr>
          <p:cNvGraphicFramePr>
            <a:graphicFrameLocks noGrp="1"/>
          </p:cNvGraphicFramePr>
          <p:nvPr/>
        </p:nvGraphicFramePr>
        <p:xfrm>
          <a:off x="363538" y="630238"/>
          <a:ext cx="8382001" cy="5543545"/>
        </p:xfrm>
        <a:graphic>
          <a:graphicData uri="http://schemas.openxmlformats.org/drawingml/2006/table">
            <a:tbl>
              <a:tblPr firstRow="1" firstCol="1" bandRow="1"/>
              <a:tblGrid>
                <a:gridCol w="89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5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92">
                <a:tc rowSpan="4">
                  <a:txBody>
                    <a:bodyPr/>
                    <a:lstStyle/>
                    <a:p>
                      <a:pPr algn="ctr"/>
                      <a:endParaRPr lang="sr-Latn-RS" sz="140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Times New Roman" pitchFamily="18" charset="0"/>
                        </a:rPr>
                        <a:t>-8</a:t>
                      </a:r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Times New Roman" pitchFamily="18" charset="0"/>
                        </a:rPr>
                        <a:t>00</a:t>
                      </a:r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Times New Roman" pitchFamily="18" charset="0"/>
                        </a:rPr>
                        <a:t>02</a:t>
                      </a:r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0</a:t>
                      </a:r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00</a:t>
                      </a:r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00</a:t>
                      </a:r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Times New Roman" pitchFamily="18" charset="0"/>
                        </a:rPr>
                        <a:t>-9</a:t>
                      </a:r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Times New Roman" pitchFamily="18" charset="0"/>
                        </a:rPr>
                        <a:t>+9</a:t>
                      </a:r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Times New Roman" pitchFamily="18" charset="0"/>
                        </a:rPr>
                        <a:t>-13</a:t>
                      </a:r>
                      <a:endParaRPr lang="sr-Latn-RS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559">
                <a:tc gridSpan="15">
                  <a:txBody>
                    <a:bodyPr/>
                    <a:lstStyle/>
                    <a:p>
                      <a:pPr algn="ctr"/>
                      <a:endParaRPr lang="sr-Latn-R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492">
                <a:tc rowSpan="4">
                  <a:txBody>
                    <a:bodyPr/>
                    <a:lstStyle/>
                    <a:p>
                      <a:pPr algn="ctr"/>
                      <a:endParaRPr lang="sr-Latn-R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+10</a:t>
                      </a:r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00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03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0</a:t>
                      </a:r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00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00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-16</a:t>
                      </a:r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51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48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-11</a:t>
                      </a:r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244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4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-11</a:t>
                      </a:r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sr-Latn-R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23939F9-96EA-4C0D-8165-ED350DEDE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045570"/>
              </p:ext>
            </p:extLst>
          </p:nvPr>
        </p:nvGraphicFramePr>
        <p:xfrm>
          <a:off x="1447800" y="6197600"/>
          <a:ext cx="22923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3" imgW="1434960" imgH="393480" progId="Equation.3">
                  <p:embed/>
                </p:oleObj>
              </mc:Choice>
              <mc:Fallback>
                <p:oleObj name="Equation" r:id="rId3" imgW="143496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197600"/>
                        <a:ext cx="22923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3FAE0A-A49A-4B4F-BFD4-C9A92AB50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17904"/>
              </p:ext>
            </p:extLst>
          </p:nvPr>
        </p:nvGraphicFramePr>
        <p:xfrm>
          <a:off x="5181600" y="6324600"/>
          <a:ext cx="35306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5" imgW="2209680" imgH="177480" progId="Equation.3">
                  <p:embed/>
                </p:oleObj>
              </mc:Choice>
              <mc:Fallback>
                <p:oleObj name="Equation" r:id="rId5" imgW="22096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6324600"/>
                        <a:ext cx="35306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3B6D7C1-4167-48FA-A081-4B3518F5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246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en-US" altLang="en-US"/>
              <a:t>I </a:t>
            </a:r>
            <a:r>
              <a:rPr lang="en-US" altLang="en-US">
                <a:latin typeface="Times New Roman" panose="02020603050405020304" pitchFamily="18" charset="0"/>
              </a:rPr>
              <a:t>контрола</a:t>
            </a:r>
            <a:r>
              <a:rPr lang="en-US" altLang="en-US"/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5BAB25-99F6-4DDF-B77A-9E628196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27856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en-US" altLang="en-US"/>
              <a:t>II </a:t>
            </a:r>
            <a:r>
              <a:rPr lang="en-US" altLang="en-US">
                <a:latin typeface="Times New Roman" panose="02020603050405020304" pitchFamily="18" charset="0"/>
              </a:rPr>
              <a:t>контрола</a:t>
            </a:r>
            <a:r>
              <a:rPr lang="en-US" altLang="en-US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B6D7404-CCC8-4762-9D47-A890E7DCFE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" y="614363"/>
          <a:ext cx="8024813" cy="441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" name="Worksheet" r:id="rId3" imgW="5476945" imgH="4210110" progId="Excel.Sheet.12">
                  <p:embed/>
                </p:oleObj>
              </mc:Choice>
              <mc:Fallback>
                <p:oleObj name="Worksheet" r:id="rId3" imgW="5476945" imgH="4210110" progId="Excel.Sheet.12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614363"/>
                        <a:ext cx="8024813" cy="441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E56195-1838-4560-B258-17AA2AC1C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/>
              <a:t>7</a:t>
            </a:r>
            <a:r>
              <a:rPr lang="sr-Cyrl-CS" altLang="en-US" sz="2000">
                <a:latin typeface="Times New Roman" panose="02020603050405020304" pitchFamily="18" charset="0"/>
              </a:rPr>
              <a:t>:</a:t>
            </a:r>
            <a:endParaRPr lang="en-US" altLang="en-US" sz="20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0FB717-35F7-4659-8656-E4A2D7420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31532"/>
              </p:ext>
            </p:extLst>
          </p:nvPr>
        </p:nvGraphicFramePr>
        <p:xfrm>
          <a:off x="486924" y="5543350"/>
          <a:ext cx="22113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Equation" r:id="rId5" imgW="1384300" imgH="393700" progId="Equation.3">
                  <p:embed/>
                </p:oleObj>
              </mc:Choice>
              <mc:Fallback>
                <p:oleObj name="Equation" r:id="rId5" imgW="13843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24" y="5543350"/>
                        <a:ext cx="221138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83FB193-3877-4CC2-88D5-32937E573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43" y="5166638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I </a:t>
            </a:r>
            <a:r>
              <a:rPr lang="en-US" altLang="en-US" dirty="0" err="1">
                <a:latin typeface="Times New Roman" panose="02020603050405020304" pitchFamily="18" charset="0"/>
              </a:rPr>
              <a:t>контрола</a:t>
            </a:r>
            <a:r>
              <a:rPr lang="en-US" altLang="en-US" dirty="0"/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A53DF8-87DC-4CB9-99E7-A46E7480C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55" y="627426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en-US" altLang="en-US" dirty="0"/>
              <a:t>II </a:t>
            </a:r>
            <a:r>
              <a:rPr lang="en-US" altLang="en-US" dirty="0" err="1">
                <a:latin typeface="Times New Roman" panose="02020603050405020304" pitchFamily="18" charset="0"/>
              </a:rPr>
              <a:t>контрола</a:t>
            </a:r>
            <a:r>
              <a:rPr lang="en-US" altLang="en-US" dirty="0"/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CE7656-47DB-48B8-B330-7044BE0D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53000"/>
            <a:ext cx="320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Средине редукованих праваца:</a:t>
            </a:r>
            <a:endParaRPr lang="en-US" alt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F0A10CF-9C3C-4676-A4B9-CDA3E6B9B086}"/>
              </a:ext>
            </a:extLst>
          </p:cNvPr>
          <p:cNvGraphicFramePr>
            <a:graphicFrameLocks noGrp="1"/>
          </p:cNvGraphicFramePr>
          <p:nvPr/>
        </p:nvGraphicFramePr>
        <p:xfrm>
          <a:off x="5795963" y="5322888"/>
          <a:ext cx="3048000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Станица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 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 baseline="30000">
                          <a:effectLst/>
                        </a:rPr>
                        <a:t>o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′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″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>
                          <a:effectLst/>
                        </a:rPr>
                        <a:t>10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1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0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00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00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2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 dirty="0">
                          <a:effectLst/>
                        </a:rPr>
                        <a:t>45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12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58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3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169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27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31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4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254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40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04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34DE905-1EDD-4460-8003-624F462458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763" y="614363"/>
          <a:ext cx="8001000" cy="441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Worksheet" r:id="rId7" imgW="5476830" imgH="4210154" progId="Excel.Sheet.12">
                  <p:embed/>
                </p:oleObj>
              </mc:Choice>
              <mc:Fallback>
                <p:oleObj name="Worksheet" r:id="rId7" imgW="5476830" imgH="4210154" progId="Excel.Sheet.12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614363"/>
                        <a:ext cx="8001000" cy="441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76439" y="6274263"/>
                <a:ext cx="5934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59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41′′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39" y="6274263"/>
                <a:ext cx="593406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DC6CED-97E8-46FE-A8AE-DAF8AC550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3738"/>
            <a:ext cx="884872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F5B11-3FDE-4836-B74D-B33443896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3738"/>
            <a:ext cx="884872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9397A-2A69-49B4-ADD1-B3DB9BE9A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r-Cyrl-CS" altLang="en-US" sz="2000"/>
              <a:t>ПРИМЕР </a:t>
            </a:r>
            <a:r>
              <a:rPr lang="en-US" altLang="en-US" sz="2000"/>
              <a:t>8</a:t>
            </a:r>
            <a:r>
              <a:rPr lang="sr-Cyrl-CS" altLang="en-US" sz="2000"/>
              <a:t>:</a:t>
            </a:r>
            <a:endParaRPr lang="en-US" altLang="en-US" sz="20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013C80A-A5F7-49DC-806F-CDFEE3BF3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56140"/>
              </p:ext>
            </p:extLst>
          </p:nvPr>
        </p:nvGraphicFramePr>
        <p:xfrm>
          <a:off x="374650" y="6059488"/>
          <a:ext cx="22129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5" imgW="1384200" imgH="393480" progId="Equation.3">
                  <p:embed/>
                </p:oleObj>
              </mc:Choice>
              <mc:Fallback>
                <p:oleObj name="Equation" r:id="rId5" imgW="13842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6059488"/>
                        <a:ext cx="22129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BFB24E-BABE-4930-8901-5FB5E2333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427306"/>
              </p:ext>
            </p:extLst>
          </p:nvPr>
        </p:nvGraphicFramePr>
        <p:xfrm>
          <a:off x="2789238" y="6335713"/>
          <a:ext cx="45053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7" imgW="2819160" imgH="177480" progId="Equation.3">
                  <p:embed/>
                </p:oleObj>
              </mc:Choice>
              <mc:Fallback>
                <p:oleObj name="Equation" r:id="rId7" imgW="281916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6335713"/>
                        <a:ext cx="45053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215870E-B36C-4280-97BE-C0870A9F8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864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/>
              <a:t>I контрола: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F1B4B-0FE9-466A-B81A-EBC3D889A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9751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/>
              <a:t>II контрола: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238CFB7-5C00-41B6-97B4-9C24B58013F4}"/>
              </a:ext>
            </a:extLst>
          </p:cNvPr>
          <p:cNvGraphicFramePr>
            <a:graphicFrameLocks noGrp="1"/>
          </p:cNvGraphicFramePr>
          <p:nvPr/>
        </p:nvGraphicFramePr>
        <p:xfrm>
          <a:off x="5795963" y="5322888"/>
          <a:ext cx="3048000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Станица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 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 baseline="30000">
                          <a:effectLst/>
                        </a:rPr>
                        <a:t>o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′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″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>
                          <a:effectLst/>
                        </a:rPr>
                        <a:t>10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1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 dirty="0">
                          <a:effectLst/>
                        </a:rPr>
                        <a:t>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00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00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2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r>
                        <a:rPr lang="sr-Latn-RS" sz="1100" u="none" strike="noStrike" dirty="0">
                          <a:effectLst/>
                        </a:rPr>
                        <a:t>5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3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08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4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516D09-027F-4D69-9476-CCCC0A78B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2625"/>
            <a:ext cx="884872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18D2D2-8A86-4A93-8A11-1B770F9A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r-Cyrl-CS" altLang="en-US" sz="2000"/>
              <a:t>ПРИМЕР </a:t>
            </a:r>
            <a:r>
              <a:rPr lang="en-US" altLang="en-US" sz="2000"/>
              <a:t>9</a:t>
            </a:r>
            <a:r>
              <a:rPr lang="sr-Cyrl-CS" altLang="en-US" sz="2000"/>
              <a:t>:</a:t>
            </a:r>
            <a:endParaRPr lang="en-US" altLang="en-US" sz="20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6E229DC-C78E-49F2-B0F8-168B6F6C1B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25" y="6059488"/>
          <a:ext cx="22336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4" imgW="1396394" imgH="393529" progId="Equation.3">
                  <p:embed/>
                </p:oleObj>
              </mc:Choice>
              <mc:Fallback>
                <p:oleObj name="Equation" r:id="rId4" imgW="1396394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6059488"/>
                        <a:ext cx="22336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58FF8D7-E345-42AB-A6AA-6A2D3FA0B9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8763" y="6335713"/>
          <a:ext cx="448468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6" imgW="2806700" imgH="177800" progId="Equation.3">
                  <p:embed/>
                </p:oleObj>
              </mc:Choice>
              <mc:Fallback>
                <p:oleObj name="Equation" r:id="rId6" imgW="28067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6335713"/>
                        <a:ext cx="448468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E6580A4-8B3A-4AE6-92A3-80A02F8A0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864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/>
              <a:t>I контрола: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6B7435-E4E0-45C8-A3CE-CC155343A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9751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en-US"/>
              <a:t>II контрола: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BE5E832-EA13-499F-B7F3-123A3E7A4749}"/>
              </a:ext>
            </a:extLst>
          </p:cNvPr>
          <p:cNvGraphicFramePr>
            <a:graphicFrameLocks noGrp="1"/>
          </p:cNvGraphicFramePr>
          <p:nvPr/>
        </p:nvGraphicFramePr>
        <p:xfrm>
          <a:off x="5795963" y="5322888"/>
          <a:ext cx="3048000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Станица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>
                          <a:effectLst/>
                        </a:rPr>
                        <a:t> 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 baseline="30000">
                          <a:effectLst/>
                        </a:rPr>
                        <a:t>o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′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″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sr-Latn-RS" sz="1100" u="none" strike="noStrike" dirty="0">
                          <a:effectLst/>
                        </a:rPr>
                        <a:t>10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1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 dirty="0">
                          <a:effectLst/>
                        </a:rPr>
                        <a:t>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00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00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2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r>
                        <a:rPr lang="sr-Latn-RS" sz="1100" u="none" strike="noStrike" dirty="0">
                          <a:effectLst/>
                        </a:rPr>
                        <a:t>5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3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08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4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3F9168D-E129-4159-8630-C3454C0C0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2625"/>
            <a:ext cx="884872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D4F94EE-556F-4989-B9EE-B0DB9509AE9F}"/>
              </a:ext>
            </a:extLst>
          </p:cNvPr>
          <p:cNvSpPr txBox="1">
            <a:spLocks/>
          </p:cNvSpPr>
          <p:nvPr/>
        </p:nvSpPr>
        <p:spPr bwMode="auto">
          <a:xfrm>
            <a:off x="457200" y="2286000"/>
            <a:ext cx="3130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200" b="1"/>
              <a:t>Дирекциони угао се означава са</a:t>
            </a:r>
            <a:r>
              <a:rPr lang="sr-Cyrl-CS" altLang="en-US" sz="2200" b="1">
                <a:latin typeface="Times New Roman" panose="02020603050405020304" pitchFamily="18" charset="0"/>
              </a:rPr>
              <a:t>     </a:t>
            </a:r>
            <a:r>
              <a:rPr lang="en-US" altLang="en-US" sz="2200" b="1"/>
              <a:t>     и чита се</a:t>
            </a:r>
            <a:r>
              <a:rPr lang="sr-Cyrl-CS" altLang="en-US" sz="2200" b="1">
                <a:latin typeface="Times New Roman" panose="02020603050405020304" pitchFamily="18" charset="0"/>
              </a:rPr>
              <a:t> : ” </a:t>
            </a:r>
            <a:r>
              <a:rPr lang="en-US" altLang="en-US" sz="2200" b="1"/>
              <a:t>ни A на B</a:t>
            </a:r>
            <a:r>
              <a:rPr lang="sr-Cyrl-CS" altLang="en-US" sz="2200" b="1">
                <a:latin typeface="Times New Roman" panose="02020603050405020304" pitchFamily="18" charset="0"/>
              </a:rPr>
              <a:t> ”.</a:t>
            </a:r>
            <a:endParaRPr lang="en-US" altLang="en-US" sz="2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8CB283-D55A-4CEE-82A1-C08E92566370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 lIns="45720" tIns="0" rIns="45720" bIns="0" anchor="b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Cyrl-RS" dirty="0"/>
              <a:t>ДИРЕКЦИОНИ УГАО</a:t>
            </a:r>
            <a:endParaRPr lang="sr-Latn-RS" dirty="0"/>
          </a:p>
        </p:txBody>
      </p:sp>
      <p:sp>
        <p:nvSpPr>
          <p:cNvPr id="11269" name="Content Placeholder 2">
            <a:extLst>
              <a:ext uri="{FF2B5EF4-FFF2-40B4-BE49-F238E27FC236}">
                <a16:creationId xmlns:a16="http://schemas.microsoft.com/office/drawing/2014/main" id="{5630BC28-3EE0-46F6-8A80-F2CDCD0BE5FD}"/>
              </a:ext>
            </a:extLst>
          </p:cNvPr>
          <p:cNvSpPr txBox="1">
            <a:spLocks/>
          </p:cNvSpPr>
          <p:nvPr/>
        </p:nvSpPr>
        <p:spPr bwMode="auto">
          <a:xfrm>
            <a:off x="357188" y="792163"/>
            <a:ext cx="8429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200" b="1"/>
              <a:t>Дирекциони угао је угао за који треба заротирати позитивни смер x-осе у смеру кретања казаљке на часовнику док се поклопи са страном на коју се односи дирекциони угао</a:t>
            </a:r>
            <a:r>
              <a:rPr lang="sr-Cyrl-CS" altLang="en-US" sz="2200" b="1">
                <a:latin typeface="Times New Roman" panose="02020603050405020304" pitchFamily="18" charset="0"/>
              </a:rPr>
              <a:t>.</a:t>
            </a:r>
            <a:endParaRPr lang="en-US" altLang="en-US" sz="22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en-US" altLang="en-US" sz="2200"/>
          </a:p>
        </p:txBody>
      </p:sp>
      <p:graphicFrame>
        <p:nvGraphicFramePr>
          <p:cNvPr id="11266" name="Object 7">
            <a:extLst>
              <a:ext uri="{FF2B5EF4-FFF2-40B4-BE49-F238E27FC236}">
                <a16:creationId xmlns:a16="http://schemas.microsoft.com/office/drawing/2014/main" id="{32AE999D-E05C-4E15-AAC1-4FC5E78C9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676525"/>
          <a:ext cx="3095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3" imgW="190500" imgH="228600" progId="Equation.3">
                  <p:embed/>
                </p:oleObj>
              </mc:Choice>
              <mc:Fallback>
                <p:oleObj name="Equation" r:id="rId3" imgW="1905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76525"/>
                        <a:ext cx="3095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11">
            <a:extLst>
              <a:ext uri="{FF2B5EF4-FFF2-40B4-BE49-F238E27FC236}">
                <a16:creationId xmlns:a16="http://schemas.microsoft.com/office/drawing/2014/main" id="{43E4B605-0841-488C-AD4C-4EF7928A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23" y="1981200"/>
            <a:ext cx="559767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3">
            <a:extLst>
              <a:ext uri="{FF2B5EF4-FFF2-40B4-BE49-F238E27FC236}">
                <a16:creationId xmlns:a16="http://schemas.microsoft.com/office/drawing/2014/main" id="{64DDBC0B-0099-4D97-8492-66B0FAFC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2163"/>
            <a:ext cx="87153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5">
            <a:extLst>
              <a:ext uri="{FF2B5EF4-FFF2-40B4-BE49-F238E27FC236}">
                <a16:creationId xmlns:a16="http://schemas.microsoft.com/office/drawing/2014/main" id="{108449C7-6EAC-49C7-8169-72828310C5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3733800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Equation" r:id="rId4" imgW="190500" imgH="228600" progId="Equation.3">
                  <p:embed/>
                </p:oleObj>
              </mc:Choice>
              <mc:Fallback>
                <p:oleObj name="Equation" r:id="rId4" imgW="190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2857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>
            <a:extLst>
              <a:ext uri="{FF2B5EF4-FFF2-40B4-BE49-F238E27FC236}">
                <a16:creationId xmlns:a16="http://schemas.microsoft.com/office/drawing/2014/main" id="{5AD4EB85-16F8-4E48-8557-A597EF58E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4000500"/>
          <a:ext cx="381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Equation" r:id="rId6" imgW="253670" imgH="177569" progId="Equation.3">
                  <p:embed/>
                </p:oleObj>
              </mc:Choice>
              <mc:Fallback>
                <p:oleObj name="Equation" r:id="rId6" imgW="253670" imgH="1775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000500"/>
                        <a:ext cx="381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7">
            <a:extLst>
              <a:ext uri="{FF2B5EF4-FFF2-40B4-BE49-F238E27FC236}">
                <a16:creationId xmlns:a16="http://schemas.microsoft.com/office/drawing/2014/main" id="{8E1184A0-084D-4FC9-A008-ED21DF431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352800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0" name="Equation" r:id="rId8" imgW="558800" imgH="228600" progId="Equation.3">
                  <p:embed/>
                </p:oleObj>
              </mc:Choice>
              <mc:Fallback>
                <p:oleObj name="Equation" r:id="rId8" imgW="558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52800"/>
                        <a:ext cx="838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9">
            <a:extLst>
              <a:ext uri="{FF2B5EF4-FFF2-40B4-BE49-F238E27FC236}">
                <a16:creationId xmlns:a16="http://schemas.microsoft.com/office/drawing/2014/main" id="{32FFEC36-B03B-4CEA-860B-B30FAEC99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500" y="3886200"/>
          <a:ext cx="3811588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" name="Equation" r:id="rId10" imgW="1993900" imgH="635000" progId="Equation.3">
                  <p:embed/>
                </p:oleObj>
              </mc:Choice>
              <mc:Fallback>
                <p:oleObj name="Equation" r:id="rId10" imgW="1993900" imgH="63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886200"/>
                        <a:ext cx="3811588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C71C8BE-EDC2-4998-BDFD-87BAA39D2CAB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 lIns="45720" tIns="0" rIns="45720" bIns="0" anchor="b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Cyrl-RS" dirty="0"/>
              <a:t>КОНТРОЛА</a:t>
            </a:r>
            <a:endParaRPr lang="sr-Latn-R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0BDBF676-6FDD-4E92-84EC-11F28DA7E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827088"/>
            <a:ext cx="588645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066830-2AB3-4289-8D0C-9575EE308073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 lIns="45720" tIns="0" rIns="45720" bIns="0" anchor="b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Cyrl-RS" dirty="0"/>
              <a:t>КВАДРАНТИ</a:t>
            </a:r>
            <a:endParaRPr lang="sr-Latn-R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85DEBE-6987-48C2-A84C-396CB4B96CE3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 lIns="45720" tIns="0" rIns="45720" bIns="0" anchor="b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Cyrl-RS" dirty="0"/>
              <a:t>КВАДРАНТИ</a:t>
            </a:r>
            <a:endParaRPr lang="sr-Latn-RS" dirty="0"/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13E9A6BE-33F9-4843-AA4E-83A752156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819150"/>
            <a:ext cx="91059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3EA5827F-5F2B-457B-B74C-B73998E1CD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4867275" cy="4267200"/>
          </a:xfrm>
          <a:noFill/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1167E79D-E351-4F05-8089-8062C34DF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610" r="-1629"/>
          <a:stretch/>
        </p:blipFill>
        <p:spPr bwMode="auto">
          <a:xfrm>
            <a:off x="5913096" y="2762491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0E5B6BC7-2200-40A4-AA73-764ABAB24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0"/>
          <a:stretch/>
        </p:blipFill>
        <p:spPr bwMode="auto">
          <a:xfrm>
            <a:off x="5943600" y="48006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BCD6F5-46FD-408A-94A1-B77E45779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1044576"/>
            <a:ext cx="161925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A624BD-07F2-4F38-A616-C7E9EAE64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2179448"/>
            <a:ext cx="1581150" cy="55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F5B9A-254B-42A7-9FFB-E687A5489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388" y="4190810"/>
            <a:ext cx="1751660" cy="51519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842137-3ECC-4225-BE59-245F2109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914400"/>
            <a:ext cx="6272212" cy="390525"/>
          </a:xfrm>
        </p:spPr>
        <p:txBody>
          <a:bodyPr>
            <a:no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200" b="1" dirty="0" err="1"/>
              <a:t>Дужину</a:t>
            </a:r>
            <a:r>
              <a:rPr lang="en-US" sz="2200" b="1" dirty="0"/>
              <a:t> </a:t>
            </a:r>
            <a:r>
              <a:rPr lang="en-US" sz="2200" b="1" dirty="0" err="1"/>
              <a:t>можемо</a:t>
            </a:r>
            <a:r>
              <a:rPr lang="en-US" sz="2200" b="1" dirty="0"/>
              <a:t> </a:t>
            </a:r>
            <a:r>
              <a:rPr lang="en-US" sz="2200" b="1" dirty="0" err="1"/>
              <a:t>срачунати</a:t>
            </a:r>
            <a:r>
              <a:rPr lang="en-US" sz="2200" b="1" dirty="0"/>
              <a:t> </a:t>
            </a:r>
            <a:r>
              <a:rPr lang="en-US" sz="2200" b="1" dirty="0" err="1"/>
              <a:t>на</a:t>
            </a:r>
            <a:r>
              <a:rPr lang="en-US" sz="2200" b="1" dirty="0"/>
              <a:t> </a:t>
            </a:r>
            <a:r>
              <a:rPr lang="en-US" sz="2200" b="1" dirty="0" err="1"/>
              <a:t>два</a:t>
            </a:r>
            <a:r>
              <a:rPr lang="en-US" sz="2200" b="1" dirty="0"/>
              <a:t> </a:t>
            </a:r>
            <a:r>
              <a:rPr lang="en-US" sz="2200" b="1" dirty="0" err="1"/>
              <a:t>начина</a:t>
            </a:r>
            <a:r>
              <a:rPr lang="sr-Cyrl-RS" sz="2200" b="1" dirty="0"/>
              <a:t>:</a:t>
            </a:r>
            <a:r>
              <a:rPr lang="en-US" sz="2200" b="1" dirty="0"/>
              <a:t> </a:t>
            </a:r>
            <a:endParaRPr lang="sr-Cyrl-RS" sz="22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r-Cyrl-RS" sz="2200" b="1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sr-Latn-RS" sz="2200" dirty="0"/>
          </a:p>
        </p:txBody>
      </p:sp>
      <p:graphicFrame>
        <p:nvGraphicFramePr>
          <p:cNvPr id="13314" name="Object 4">
            <a:extLst>
              <a:ext uri="{FF2B5EF4-FFF2-40B4-BE49-F238E27FC236}">
                <a16:creationId xmlns:a16="http://schemas.microsoft.com/office/drawing/2014/main" id="{7A7BBC6A-559A-4A17-BB88-626BBAACEB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914400"/>
          <a:ext cx="1146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3" imgW="863225" imgH="431613" progId="Equation.3">
                  <p:embed/>
                </p:oleObj>
              </mc:Choice>
              <mc:Fallback>
                <p:oleObj name="Equation" r:id="rId3" imgW="863225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914400"/>
                        <a:ext cx="11461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28A58557-DE2D-44CB-B62A-7331D805A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7500" y="914400"/>
          <a:ext cx="11795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5" imgW="888614" imgH="431613" progId="Equation.3">
                  <p:embed/>
                </p:oleObj>
              </mc:Choice>
              <mc:Fallback>
                <p:oleObj name="Equation" r:id="rId5" imgW="888614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914400"/>
                        <a:ext cx="11795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4" descr="F:\Local Disk (E)\Projekti\Uvod u geodeziju\Vezbe\T.O.8\8.1.jpg">
            <a:extLst>
              <a:ext uri="{FF2B5EF4-FFF2-40B4-BE49-F238E27FC236}">
                <a16:creationId xmlns:a16="http://schemas.microsoft.com/office/drawing/2014/main" id="{DBF1D697-0775-4E58-9825-E109217F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68475"/>
            <a:ext cx="56388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ontent Placeholder 2">
            <a:extLst>
              <a:ext uri="{FF2B5EF4-FFF2-40B4-BE49-F238E27FC236}">
                <a16:creationId xmlns:a16="http://schemas.microsoft.com/office/drawing/2014/main" id="{41EBEA68-369F-461D-BB75-ABF0F64366A1}"/>
              </a:ext>
            </a:extLst>
          </p:cNvPr>
          <p:cNvSpPr txBox="1">
            <a:spLocks/>
          </p:cNvSpPr>
          <p:nvPr/>
        </p:nvSpPr>
        <p:spPr bwMode="auto">
          <a:xfrm>
            <a:off x="381000" y="1371600"/>
            <a:ext cx="33528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200" b="1"/>
              <a:t>Дужине срачунате по овим формулама</a:t>
            </a:r>
            <a:r>
              <a:rPr lang="sr-Cyrl-CS" altLang="en-US" sz="2200" b="1">
                <a:latin typeface="Times New Roman" panose="02020603050405020304" pitchFamily="18" charset="0"/>
              </a:rPr>
              <a:t>, </a:t>
            </a:r>
            <a:r>
              <a:rPr lang="en-US" altLang="en-US" sz="2200" b="1"/>
              <a:t>могу се разликовати највише за три јединице на последњем децималном месту</a:t>
            </a:r>
            <a:r>
              <a:rPr lang="sr-Cyrl-CS" altLang="en-US" sz="2200" b="1">
                <a:latin typeface="Times New Roman" panose="02020603050405020304" pitchFamily="18" charset="0"/>
              </a:rPr>
              <a:t>.</a:t>
            </a:r>
            <a:endParaRPr lang="en-US" altLang="en-US" sz="2200"/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200" b="1"/>
              <a:t>За дефинитивну вредност усваја се вредност</a:t>
            </a:r>
            <a:r>
              <a:rPr lang="sr-Cyrl-CS" altLang="en-US" sz="2200" b="1">
                <a:latin typeface="Times New Roman" panose="02020603050405020304" pitchFamily="18" charset="0"/>
              </a:rPr>
              <a:t>, </a:t>
            </a:r>
            <a:r>
              <a:rPr lang="en-US" altLang="en-US" sz="2200" b="1"/>
              <a:t>која је добијена преко веће координатне разлике</a:t>
            </a:r>
            <a:r>
              <a:rPr lang="sr-Cyrl-CS" altLang="en-US" sz="2200" b="1">
                <a:latin typeface="Times New Roman" panose="02020603050405020304" pitchFamily="18" charset="0"/>
              </a:rPr>
              <a:t>.</a:t>
            </a:r>
            <a:endParaRPr lang="en-US" altLang="en-US" sz="22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5CF25-62B7-4BDD-BEB1-4C5A8DD0EB44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 lIns="45720" tIns="0" rIns="45720" bIns="0" anchor="b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Cyrl-RS" dirty="0"/>
              <a:t>РАЧУНАЊЕ ДУЖИНЕ</a:t>
            </a:r>
            <a:endParaRPr lang="sr-Latn-R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DB72-8C58-4AE0-989C-0B05384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/>
              <a:t>ДЕФИНИЦИЈА УГЛА</a:t>
            </a:r>
            <a:br>
              <a:rPr lang="en-US"/>
            </a:br>
            <a:endParaRPr 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9A1DD76-D496-4185-BBA5-222803294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en-US"/>
              <a:t>Угао је део равни ограничен двема полуправама које се секу у једној тачки.</a:t>
            </a:r>
            <a:endParaRPr lang="en-US" altLang="en-US"/>
          </a:p>
          <a:p>
            <a:pPr eaLnBrk="1" hangingPunct="1"/>
            <a:r>
              <a:rPr lang="ru-RU" altLang="en-US"/>
              <a:t>У геодезији се угао добија као мера обртања за колико треба ротирати леви крак угла у смеру кретања казаљке на часовнику да поклопи десни крак угла.</a:t>
            </a:r>
            <a:endParaRPr lang="en-US" altLang="en-US"/>
          </a:p>
          <a:p>
            <a:pPr eaLnBrk="1" hangingPunct="1"/>
            <a:r>
              <a:rPr lang="ru-RU" altLang="en-US"/>
              <a:t>Вредност угла се добија када се од читања на десном краку одузме читање на левом краку угла.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Local Disk (E)\+\Programi\Obrasci\Obrasci-scan\07.tif">
            <a:extLst>
              <a:ext uri="{FF2B5EF4-FFF2-40B4-BE49-F238E27FC236}">
                <a16:creationId xmlns:a16="http://schemas.microsoft.com/office/drawing/2014/main" id="{90EE7DD6-6E8B-40FB-846B-6AA9DD7A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1763"/>
            <a:ext cx="47148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63ABC6-9993-46B3-B806-1A518E176A32}"/>
              </a:ext>
            </a:extLst>
          </p:cNvPr>
          <p:cNvSpPr txBox="1">
            <a:spLocks/>
          </p:cNvSpPr>
          <p:nvPr/>
        </p:nvSpPr>
        <p:spPr>
          <a:xfrm>
            <a:off x="-685800" y="23235"/>
            <a:ext cx="5405454" cy="715962"/>
          </a:xfrm>
          <a:prstGeom prst="rect">
            <a:avLst/>
          </a:prstGeom>
        </p:spPr>
        <p:txBody>
          <a:bodyPr lIns="45720" tIns="0" rIns="45720" bIns="0" anchor="b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Cyrl-RS" dirty="0"/>
              <a:t>8. ОБРАЗАЦ</a:t>
            </a:r>
            <a:endParaRPr lang="sr-Latn-R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>
            <a:extLst>
              <a:ext uri="{FF2B5EF4-FFF2-40B4-BE49-F238E27FC236}">
                <a16:creationId xmlns:a16="http://schemas.microsoft.com/office/drawing/2014/main" id="{C7235B3E-ED96-450A-8008-2F39FBE64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03810D6-7D61-4D58-A49A-946F36358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76119"/>
              </p:ext>
            </p:extLst>
          </p:nvPr>
        </p:nvGraphicFramePr>
        <p:xfrm>
          <a:off x="931863" y="766752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baseline="300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110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3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111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42" marB="45642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3810D6-7D61-4D58-A49A-946F36358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09183"/>
              </p:ext>
            </p:extLst>
          </p:nvPr>
        </p:nvGraphicFramePr>
        <p:xfrm>
          <a:off x="931863" y="766752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baseline="300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110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YuTimes"/>
                        </a:rPr>
                        <a:t>5 921.22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YuTimes"/>
                        </a:rPr>
                        <a:t>6 407.02</a:t>
                      </a:r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111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YuTimes"/>
                        </a:rPr>
                        <a:t>6 803.78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YuTimes"/>
                        </a:rPr>
                        <a:t>6 505.98</a:t>
                      </a:r>
                    </a:p>
                  </a:txBody>
                  <a:tcPr marT="45642" marB="45642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93" name="Content Placeholder 2">
            <a:extLst>
              <a:ext uri="{FF2B5EF4-FFF2-40B4-BE49-F238E27FC236}">
                <a16:creationId xmlns:a16="http://schemas.microsoft.com/office/drawing/2014/main" id="{E25E5EEA-93F4-4BAC-803C-1F4E0D2FAAFB}"/>
              </a:ext>
            </a:extLst>
          </p:cNvPr>
          <p:cNvSpPr txBox="1">
            <a:spLocks/>
          </p:cNvSpPr>
          <p:nvPr/>
        </p:nvSpPr>
        <p:spPr bwMode="auto">
          <a:xfrm>
            <a:off x="2971800" y="1741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+882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56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B3F1F3-4A09-4891-AFB3-AC9E7F19F0E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7001" y="743454"/>
            <a:ext cx="656975" cy="38318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E985F0-91B9-4EE9-A0C2-ECC1A567FA2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01001" y="743454"/>
            <a:ext cx="1030475" cy="383182"/>
          </a:xfrm>
          <a:prstGeom prst="rect">
            <a:avLst/>
          </a:prstGeom>
          <a:blipFill>
            <a:blip r:embed="rId4"/>
            <a:stretch>
              <a:fillRect t="-6349" r="-5325" b="-2381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40996" name="Content Placeholder 2">
            <a:extLst>
              <a:ext uri="{FF2B5EF4-FFF2-40B4-BE49-F238E27FC236}">
                <a16:creationId xmlns:a16="http://schemas.microsoft.com/office/drawing/2014/main" id="{F23FC508-21A4-4161-B30C-FF035F36DE1C}"/>
              </a:ext>
            </a:extLst>
          </p:cNvPr>
          <p:cNvSpPr txBox="1">
            <a:spLocks/>
          </p:cNvSpPr>
          <p:nvPr/>
        </p:nvSpPr>
        <p:spPr bwMode="auto">
          <a:xfrm>
            <a:off x="4665663" y="17303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+98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96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97" name="Content Placeholder 2">
            <a:extLst>
              <a:ext uri="{FF2B5EF4-FFF2-40B4-BE49-F238E27FC236}">
                <a16:creationId xmlns:a16="http://schemas.microsoft.com/office/drawing/2014/main" id="{BD80426C-2942-48EF-B363-024556857FE7}"/>
              </a:ext>
            </a:extLst>
          </p:cNvPr>
          <p:cNvSpPr txBox="1">
            <a:spLocks/>
          </p:cNvSpPr>
          <p:nvPr/>
        </p:nvSpPr>
        <p:spPr bwMode="auto">
          <a:xfrm>
            <a:off x="6116638" y="135572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83    36    08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98" name="Content Placeholder 2">
            <a:extLst>
              <a:ext uri="{FF2B5EF4-FFF2-40B4-BE49-F238E27FC236}">
                <a16:creationId xmlns:a16="http://schemas.microsoft.com/office/drawing/2014/main" id="{D5D7F3B5-2832-4920-8AE1-90C452A0F6D1}"/>
              </a:ext>
            </a:extLst>
          </p:cNvPr>
          <p:cNvSpPr txBox="1">
            <a:spLocks/>
          </p:cNvSpPr>
          <p:nvPr/>
        </p:nvSpPr>
        <p:spPr bwMode="auto">
          <a:xfrm>
            <a:off x="8007350" y="13716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888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09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99" name="TextBox 19">
            <a:extLst>
              <a:ext uri="{FF2B5EF4-FFF2-40B4-BE49-F238E27FC236}">
                <a16:creationId xmlns:a16="http://schemas.microsoft.com/office/drawing/2014/main" id="{F4B35AE0-8755-4018-A13B-78565964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/>
              <a:t>10</a:t>
            </a:r>
            <a:r>
              <a:rPr lang="sr-Cyrl-CS" altLang="en-US" sz="2000">
                <a:latin typeface="Times New Roman" panose="02020603050405020304" pitchFamily="18" charset="0"/>
              </a:rPr>
              <a:t>:</a:t>
            </a:r>
            <a:r>
              <a:rPr lang="en-US" altLang="en-US" sz="2000"/>
              <a:t> I </a:t>
            </a:r>
            <a:r>
              <a:rPr lang="en-US" altLang="en-US" sz="2000">
                <a:latin typeface="Times New Roman" panose="02020603050405020304" pitchFamily="18" charset="0"/>
              </a:rPr>
              <a:t>КВАДРАНТ</a:t>
            </a:r>
            <a:endParaRPr lang="en-US" altLang="en-US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1DBE1D-843B-49E7-9A6A-F427C6CAC137}"/>
              </a:ext>
            </a:extLst>
          </p:cNvPr>
          <p:cNvSpPr/>
          <p:nvPr/>
        </p:nvSpPr>
        <p:spPr>
          <a:xfrm>
            <a:off x="7924800" y="1371600"/>
            <a:ext cx="76200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2A80B-47A7-4C2E-9AD3-55A82364E4B3}"/>
              </a:ext>
            </a:extLst>
          </p:cNvPr>
          <p:cNvSpPr/>
          <p:nvPr/>
        </p:nvSpPr>
        <p:spPr>
          <a:xfrm>
            <a:off x="6175375" y="1371600"/>
            <a:ext cx="1063626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6" grpId="0"/>
      <p:bldP spid="40997" grpId="0"/>
      <p:bldP spid="4099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A41C3A37-28D5-4700-B833-94193FEC9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075"/>
            <a:ext cx="914400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E87F2FA-8CA4-43C2-ADD3-358048F3E1B2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739775"/>
          <a:ext cx="6553200" cy="1281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032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/>
                      <a:endParaRPr lang="sr-Latn-RS" sz="1800" baseline="30000" dirty="0"/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754" marB="457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  <a:endParaRPr lang="sr-Latn-RS" sz="1400" dirty="0"/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YuTimes"/>
                        </a:rPr>
                        <a:t>6 921.11</a:t>
                      </a:r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YuTimes"/>
                        </a:rPr>
                        <a:t>7 502.99</a:t>
                      </a:r>
                    </a:p>
                  </a:txBody>
                  <a:tcPr marT="45754" marB="4575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</a:txBody>
                  <a:tcPr marT="45754" marB="45754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754" marB="457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  <a:endParaRPr lang="sr-Latn-RS" sz="1400" dirty="0"/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YuTimes"/>
                        </a:rPr>
                        <a:t>7 802.23</a:t>
                      </a:r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YuTimes"/>
                        </a:rPr>
                        <a:t>7 400.26</a:t>
                      </a:r>
                    </a:p>
                  </a:txBody>
                  <a:tcPr marT="45754" marB="45754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27"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754" marB="45754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754" marB="457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17" name="Content Placeholder 2">
            <a:extLst>
              <a:ext uri="{FF2B5EF4-FFF2-40B4-BE49-F238E27FC236}">
                <a16:creationId xmlns:a16="http://schemas.microsoft.com/office/drawing/2014/main" id="{B4F87580-6D94-4B06-9FA1-9C5C0AC8F5D8}"/>
              </a:ext>
            </a:extLst>
          </p:cNvPr>
          <p:cNvSpPr txBox="1">
            <a:spLocks/>
          </p:cNvSpPr>
          <p:nvPr/>
        </p:nvSpPr>
        <p:spPr bwMode="auto">
          <a:xfrm>
            <a:off x="4418013" y="17208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+881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12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1C693-99CA-4CED-90B2-074A3205B47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74772" y="731062"/>
            <a:ext cx="559192" cy="373885"/>
          </a:xfrm>
          <a:prstGeom prst="rect">
            <a:avLst/>
          </a:prstGeom>
          <a:blipFill>
            <a:blip r:embed="rId3"/>
            <a:stretch>
              <a:fillRect b="-1639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2AD298-5973-49A9-9C97-BC93A3D71FD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06510" y="731768"/>
            <a:ext cx="932691" cy="373885"/>
          </a:xfrm>
          <a:prstGeom prst="rect">
            <a:avLst/>
          </a:prstGeom>
          <a:blipFill>
            <a:blip r:embed="rId4"/>
            <a:stretch>
              <a:fillRect t="-4918" r="-5882" b="-27869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42020" name="Content Placeholder 2">
            <a:extLst>
              <a:ext uri="{FF2B5EF4-FFF2-40B4-BE49-F238E27FC236}">
                <a16:creationId xmlns:a16="http://schemas.microsoft.com/office/drawing/2014/main" id="{B6054826-DF2A-4CAD-AC82-03E74AC7A674}"/>
              </a:ext>
            </a:extLst>
          </p:cNvPr>
          <p:cNvSpPr txBox="1">
            <a:spLocks/>
          </p:cNvSpPr>
          <p:nvPr/>
        </p:nvSpPr>
        <p:spPr bwMode="auto">
          <a:xfrm>
            <a:off x="5599113" y="172085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-102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73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2021" name="Content Placeholder 2">
            <a:extLst>
              <a:ext uri="{FF2B5EF4-FFF2-40B4-BE49-F238E27FC236}">
                <a16:creationId xmlns:a16="http://schemas.microsoft.com/office/drawing/2014/main" id="{8ED45DA2-AB33-4DFD-B0DC-F0AF54B72ECD}"/>
              </a:ext>
            </a:extLst>
          </p:cNvPr>
          <p:cNvSpPr txBox="1">
            <a:spLocks/>
          </p:cNvSpPr>
          <p:nvPr/>
        </p:nvSpPr>
        <p:spPr bwMode="auto">
          <a:xfrm>
            <a:off x="6783388" y="134461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96    39    00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2022" name="Content Placeholder 2">
            <a:extLst>
              <a:ext uri="{FF2B5EF4-FFF2-40B4-BE49-F238E27FC236}">
                <a16:creationId xmlns:a16="http://schemas.microsoft.com/office/drawing/2014/main" id="{7A3AB294-554B-420D-BB1D-ED4C73FE487C}"/>
              </a:ext>
            </a:extLst>
          </p:cNvPr>
          <p:cNvSpPr txBox="1">
            <a:spLocks/>
          </p:cNvSpPr>
          <p:nvPr/>
        </p:nvSpPr>
        <p:spPr bwMode="auto">
          <a:xfrm>
            <a:off x="8191500" y="13493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887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09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2023" name="TextBox 16">
            <a:extLst>
              <a:ext uri="{FF2B5EF4-FFF2-40B4-BE49-F238E27FC236}">
                <a16:creationId xmlns:a16="http://schemas.microsoft.com/office/drawing/2014/main" id="{1067AAA1-7064-47F1-B7B3-887129870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11</a:t>
            </a:r>
            <a:r>
              <a:rPr lang="sr-Cyrl-CS" altLang="en-US" sz="2000">
                <a:latin typeface="Times New Roman" panose="02020603050405020304" pitchFamily="18" charset="0"/>
              </a:rPr>
              <a:t>:</a:t>
            </a:r>
            <a:r>
              <a:rPr lang="en-US" altLang="en-US" sz="2000"/>
              <a:t> II </a:t>
            </a:r>
            <a:r>
              <a:rPr lang="en-US" altLang="en-US" sz="2000">
                <a:latin typeface="Times New Roman" panose="02020603050405020304" pitchFamily="18" charset="0"/>
              </a:rPr>
              <a:t>КВАДРАНТ</a:t>
            </a:r>
            <a:endParaRPr lang="en-US" altLang="en-US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A01413-3BE4-413E-A4D2-E68D9615AED9}"/>
              </a:ext>
            </a:extLst>
          </p:cNvPr>
          <p:cNvSpPr/>
          <p:nvPr/>
        </p:nvSpPr>
        <p:spPr>
          <a:xfrm>
            <a:off x="6783388" y="1344613"/>
            <a:ext cx="1143000" cy="312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8D2864-A775-4E56-BABA-8623ED2BF2CD}"/>
              </a:ext>
            </a:extLst>
          </p:cNvPr>
          <p:cNvSpPr/>
          <p:nvPr/>
        </p:nvSpPr>
        <p:spPr>
          <a:xfrm>
            <a:off x="8106510" y="1344613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E128F3-FB69-41BC-A525-3B0DEDBA1F6B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990600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baseline="300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85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407 523.70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603 119.16</a:t>
                      </a:r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94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408 396.92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602 904.33</a:t>
                      </a:r>
                    </a:p>
                  </a:txBody>
                  <a:tcPr marT="45642" marB="45642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EF0FE6-AD20-4EE4-BCB2-677D28139E91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286000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12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7 502 574.38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4 899 383.91</a:t>
                      </a:r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11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7 501 986.36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4 899 610.62</a:t>
                      </a:r>
                    </a:p>
                  </a:txBody>
                  <a:tcPr marT="45642" marB="45642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81B6F03-F6EA-4166-ADF1-650D1EB5A9B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581400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62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78 776.19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42 919.53</a:t>
                      </a:r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63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78 605.38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42 006.18</a:t>
                      </a:r>
                    </a:p>
                  </a:txBody>
                  <a:tcPr marT="45642" marB="45642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89E5AB-BD74-4884-B760-048509D5132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4876800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118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27 000.39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35 920.15</a:t>
                      </a:r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112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28 527.45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36 502.50</a:t>
                      </a:r>
                    </a:p>
                  </a:txBody>
                  <a:tcPr marT="45642" marB="45642"/>
                </a:tc>
                <a:tc vMerge="1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DCAD82-E30E-43CF-8CB7-7A68B4AFB23D}"/>
              </a:ext>
            </a:extLst>
          </p:cNvPr>
          <p:cNvSpPr txBox="1">
            <a:spLocks/>
          </p:cNvSpPr>
          <p:nvPr/>
        </p:nvSpPr>
        <p:spPr bwMode="auto">
          <a:xfrm>
            <a:off x="2438400" y="19716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873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22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F803A7-6837-4913-9DD4-30F6968AD10D}"/>
              </a:ext>
            </a:extLst>
          </p:cNvPr>
          <p:cNvSpPr txBox="1">
            <a:spLocks/>
          </p:cNvSpPr>
          <p:nvPr/>
        </p:nvSpPr>
        <p:spPr bwMode="auto">
          <a:xfrm>
            <a:off x="4075113" y="32766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+ 226.71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3428B0-7779-4F85-993E-0B932FCD392C}"/>
              </a:ext>
            </a:extLst>
          </p:cNvPr>
          <p:cNvSpPr txBox="1">
            <a:spLocks/>
          </p:cNvSpPr>
          <p:nvPr/>
        </p:nvSpPr>
        <p:spPr bwMode="auto">
          <a:xfrm>
            <a:off x="2525713" y="323691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- 588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02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2ABDB-5D84-4BE7-93D0-18272FA9572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600" y="972796"/>
            <a:ext cx="554895" cy="39395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 dirty="0">
                <a:noFill/>
              </a:rPr>
              <a:t>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43CAA3-CA7D-4D96-B43B-522F475A6F6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599" y="2264050"/>
            <a:ext cx="554895" cy="3871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6B22F-98A3-4BED-9B4F-B4751F598DE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7111" y="4876800"/>
            <a:ext cx="647870" cy="38850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4CB927-7066-4812-8A59-3580A19E7F1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7111" y="3574991"/>
            <a:ext cx="564514" cy="37651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129A98-4F51-4509-8BFB-3EB968C28B4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67600" y="972796"/>
            <a:ext cx="935705" cy="393954"/>
          </a:xfrm>
          <a:prstGeom prst="rect">
            <a:avLst/>
          </a:prstGeom>
          <a:blipFill>
            <a:blip r:embed="rId6"/>
            <a:stretch>
              <a:fillRect t="-4688" r="-5882" b="-23438"/>
            </a:stretch>
          </a:blipFill>
        </p:spPr>
        <p:txBody>
          <a:bodyPr/>
          <a:lstStyle/>
          <a:p>
            <a:pPr>
              <a:defRPr/>
            </a:pPr>
            <a:r>
              <a:rPr lang="sr-Latn-RS" dirty="0">
                <a:noFill/>
              </a:rPr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939CEF-F8D7-4893-8E7E-59B940884BB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90940" y="2264049"/>
            <a:ext cx="935705" cy="387157"/>
          </a:xfrm>
          <a:prstGeom prst="rect">
            <a:avLst/>
          </a:prstGeom>
          <a:blipFill>
            <a:blip r:embed="rId7"/>
            <a:stretch>
              <a:fillRect t="-4688" r="-5882" b="-2187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66818B-C694-4EA0-9E9A-B8CC7B77BB4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74460" y="3541057"/>
            <a:ext cx="945323" cy="376513"/>
          </a:xfrm>
          <a:prstGeom prst="rect">
            <a:avLst/>
          </a:prstGeom>
          <a:blipFill>
            <a:blip r:embed="rId8"/>
            <a:stretch>
              <a:fillRect t="-6452" r="-5806" b="-2580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6B2C58-F755-4DE7-A5EF-9EDAE93E73C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56122" y="4834948"/>
            <a:ext cx="1028680" cy="388504"/>
          </a:xfrm>
          <a:prstGeom prst="rect">
            <a:avLst/>
          </a:prstGeom>
          <a:blipFill>
            <a:blip r:embed="rId9"/>
            <a:stretch>
              <a:fillRect t="-4688" r="-5917" b="-2187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8C348F-7832-4BF4-8732-4D76BA04946A}"/>
              </a:ext>
            </a:extLst>
          </p:cNvPr>
          <p:cNvSpPr txBox="1">
            <a:spLocks/>
          </p:cNvSpPr>
          <p:nvPr/>
        </p:nvSpPr>
        <p:spPr bwMode="auto">
          <a:xfrm>
            <a:off x="4132263" y="19589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-214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83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AC326F-6F52-43AB-B7E6-BF08A47333F9}"/>
              </a:ext>
            </a:extLst>
          </p:cNvPr>
          <p:cNvSpPr txBox="1">
            <a:spLocks/>
          </p:cNvSpPr>
          <p:nvPr/>
        </p:nvSpPr>
        <p:spPr bwMode="auto">
          <a:xfrm>
            <a:off x="4151313" y="457835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- 913.35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DCC3524-3F81-48BF-9FFF-689A3570B447}"/>
              </a:ext>
            </a:extLst>
          </p:cNvPr>
          <p:cNvSpPr txBox="1">
            <a:spLocks/>
          </p:cNvSpPr>
          <p:nvPr/>
        </p:nvSpPr>
        <p:spPr bwMode="auto">
          <a:xfrm>
            <a:off x="2514600" y="45720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- 170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81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DC07550-65EA-4146-9934-36DFC3BA2284}"/>
              </a:ext>
            </a:extLst>
          </p:cNvPr>
          <p:cNvSpPr txBox="1">
            <a:spLocks/>
          </p:cNvSpPr>
          <p:nvPr/>
        </p:nvSpPr>
        <p:spPr bwMode="auto">
          <a:xfrm>
            <a:off x="4162425" y="5873750"/>
            <a:ext cx="877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+ 582.35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7F0140D-E08A-4615-9D62-18A4E6489542}"/>
              </a:ext>
            </a:extLst>
          </p:cNvPr>
          <p:cNvSpPr txBox="1">
            <a:spLocks/>
          </p:cNvSpPr>
          <p:nvPr/>
        </p:nvSpPr>
        <p:spPr bwMode="auto">
          <a:xfrm>
            <a:off x="2525713" y="5867400"/>
            <a:ext cx="979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+ 1 527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06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866CBBC-C210-447C-804D-A750609B7FAF}"/>
              </a:ext>
            </a:extLst>
          </p:cNvPr>
          <p:cNvSpPr txBox="1">
            <a:spLocks/>
          </p:cNvSpPr>
          <p:nvPr/>
        </p:nvSpPr>
        <p:spPr bwMode="auto">
          <a:xfrm>
            <a:off x="5583238" y="158591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103   49   17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DE5AE56-50FD-405B-9516-046DB88D8EEF}"/>
              </a:ext>
            </a:extLst>
          </p:cNvPr>
          <p:cNvSpPr txBox="1">
            <a:spLocks/>
          </p:cNvSpPr>
          <p:nvPr/>
        </p:nvSpPr>
        <p:spPr bwMode="auto">
          <a:xfrm>
            <a:off x="7473950" y="1600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899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26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41A8354-1065-418D-A8A4-F29F0C79BF39}"/>
              </a:ext>
            </a:extLst>
          </p:cNvPr>
          <p:cNvSpPr txBox="1">
            <a:spLocks/>
          </p:cNvSpPr>
          <p:nvPr/>
        </p:nvSpPr>
        <p:spPr bwMode="auto">
          <a:xfrm>
            <a:off x="5583238" y="290036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291   05   03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7604FAC-5DB4-4B8A-B6F0-1C02EE170DF0}"/>
              </a:ext>
            </a:extLst>
          </p:cNvPr>
          <p:cNvSpPr txBox="1">
            <a:spLocks/>
          </p:cNvSpPr>
          <p:nvPr/>
        </p:nvSpPr>
        <p:spPr bwMode="auto">
          <a:xfrm>
            <a:off x="7473950" y="29162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630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21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65450D8-DA40-456C-A29C-38167E63B467}"/>
              </a:ext>
            </a:extLst>
          </p:cNvPr>
          <p:cNvSpPr txBox="1">
            <a:spLocks/>
          </p:cNvSpPr>
          <p:nvPr/>
        </p:nvSpPr>
        <p:spPr bwMode="auto">
          <a:xfrm>
            <a:off x="5553075" y="4179888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190   35   34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D0329BF-4724-4D51-B520-94B47B85A625}"/>
              </a:ext>
            </a:extLst>
          </p:cNvPr>
          <p:cNvSpPr txBox="1">
            <a:spLocks/>
          </p:cNvSpPr>
          <p:nvPr/>
        </p:nvSpPr>
        <p:spPr bwMode="auto">
          <a:xfrm>
            <a:off x="7443788" y="4194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929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18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2CF1D35-3F64-4C33-9DE8-E54840ADB5BA}"/>
              </a:ext>
            </a:extLst>
          </p:cNvPr>
          <p:cNvSpPr txBox="1">
            <a:spLocks/>
          </p:cNvSpPr>
          <p:nvPr/>
        </p:nvSpPr>
        <p:spPr bwMode="auto">
          <a:xfrm>
            <a:off x="5649913" y="5486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69   07   32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FB901E24-C6A8-4E01-B7C8-D28470B7233F}"/>
              </a:ext>
            </a:extLst>
          </p:cNvPr>
          <p:cNvSpPr txBox="1">
            <a:spLocks/>
          </p:cNvSpPr>
          <p:nvPr/>
        </p:nvSpPr>
        <p:spPr bwMode="auto">
          <a:xfrm>
            <a:off x="7473950" y="5500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1634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33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3154" name="TextBox 40">
            <a:extLst>
              <a:ext uri="{FF2B5EF4-FFF2-40B4-BE49-F238E27FC236}">
                <a16:creationId xmlns:a16="http://schemas.microsoft.com/office/drawing/2014/main" id="{94931398-9DD8-4B83-8978-D7D6C78EE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12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1A185FF-192E-4376-9834-661BADF01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87046"/>
              </p:ext>
            </p:extLst>
          </p:nvPr>
        </p:nvGraphicFramePr>
        <p:xfrm>
          <a:off x="381000" y="990600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baseline="300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3449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  <a:r>
                        <a:rPr lang="sr-Latn-R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820.60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  <a:r>
                        <a:rPr lang="sr-Latn-R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697.82</a:t>
                      </a: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831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  <a:r>
                        <a:rPr lang="sr-Latn-R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795.58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  <a:r>
                        <a:rPr lang="sr-Latn-R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698.25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2633A6-0374-49E2-9C68-96696C06D983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286000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3677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  <a:r>
                        <a:rPr lang="sr-Latn-R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847.320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  <a:r>
                        <a:rPr lang="sr-Latn-R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700.690</a:t>
                      </a: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3652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  <a:r>
                        <a:rPr lang="sr-Latn-R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828.480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  <a:r>
                        <a:rPr lang="sr-Latn-R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665.860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BE272E-0B02-4EAD-9532-0574E6ED664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581400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5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2047.271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2047.129</a:t>
                      </a:r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1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1593.816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2047.144</a:t>
                      </a:r>
                    </a:p>
                  </a:txBody>
                  <a:tcPr marT="45642" marB="45642"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4FCBDB7-6D60-45EA-848F-7CE81312FD26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4876800"/>
          <a:ext cx="8229600" cy="127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solidFill>
                            <a:schemeClr val="bg1"/>
                          </a:solidFill>
                        </a:rPr>
                        <a:t>Ознака</a:t>
                      </a:r>
                      <a:r>
                        <a:rPr lang="sr-Cyrl-RS" sz="1400" baseline="0" dirty="0">
                          <a:solidFill>
                            <a:schemeClr val="bg1"/>
                          </a:solidFill>
                        </a:rPr>
                        <a:t> тачке</a:t>
                      </a:r>
                      <a:endParaRPr lang="sr-Latn-R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5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2047.271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2047.129</a:t>
                      </a:r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⁰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</a:t>
                      </a:r>
                      <a:r>
                        <a:rPr lang="en-US" sz="1400" dirty="0">
                          <a:latin typeface="Calibri"/>
                        </a:rPr>
                        <a:t> </a:t>
                      </a:r>
                      <a:r>
                        <a:rPr lang="sr-Latn-RS" sz="1400" dirty="0">
                          <a:latin typeface="Calibri"/>
                        </a:rPr>
                        <a:t>  </a:t>
                      </a:r>
                      <a:r>
                        <a:rPr lang="en-US" sz="1400" dirty="0">
                          <a:latin typeface="Calibri"/>
                        </a:rPr>
                        <a:t>‘</a:t>
                      </a:r>
                      <a:r>
                        <a:rPr lang="en-US" sz="1400" baseline="0" dirty="0">
                          <a:latin typeface="Calibri"/>
                        </a:rPr>
                        <a:t>       “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 rowSpan="2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3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2500.726</a:t>
                      </a:r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2047.113</a:t>
                      </a:r>
                    </a:p>
                  </a:txBody>
                  <a:tcPr marT="45642" marB="45642"/>
                </a:tc>
                <a:tc vMerge="1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1"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dirty="0">
                          <a:latin typeface="Calibri"/>
                        </a:rPr>
                        <a:t>ΔY=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Calibri"/>
                        </a:rPr>
                        <a:t>ΔX=</a:t>
                      </a:r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</a:txBody>
                  <a:tcPr marT="45642" marB="45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BD6D2-C8E6-4AFC-B84E-216E905B3CAF}"/>
              </a:ext>
            </a:extLst>
          </p:cNvPr>
          <p:cNvSpPr txBox="1">
            <a:spLocks/>
          </p:cNvSpPr>
          <p:nvPr/>
        </p:nvSpPr>
        <p:spPr bwMode="auto">
          <a:xfrm>
            <a:off x="2438400" y="19716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-25.02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718EC5-4271-40B2-B779-E00C123A3370}"/>
              </a:ext>
            </a:extLst>
          </p:cNvPr>
          <p:cNvSpPr txBox="1">
            <a:spLocks/>
          </p:cNvSpPr>
          <p:nvPr/>
        </p:nvSpPr>
        <p:spPr bwMode="auto">
          <a:xfrm>
            <a:off x="4075113" y="32766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- 34.83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AE8807-A52A-4517-A151-8F6E1E406313}"/>
              </a:ext>
            </a:extLst>
          </p:cNvPr>
          <p:cNvSpPr txBox="1">
            <a:spLocks/>
          </p:cNvSpPr>
          <p:nvPr/>
        </p:nvSpPr>
        <p:spPr bwMode="auto">
          <a:xfrm>
            <a:off x="2438400" y="3270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- 18.84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4875F-4780-4CF3-BB6B-6150171EF24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600" y="972796"/>
            <a:ext cx="750783" cy="376000"/>
          </a:xfrm>
          <a:prstGeom prst="rect">
            <a:avLst/>
          </a:prstGeom>
          <a:blipFill>
            <a:blip r:embed="rId2"/>
            <a:stretch>
              <a:fillRect b="-1639"/>
            </a:stretch>
          </a:blipFill>
        </p:spPr>
        <p:txBody>
          <a:bodyPr/>
          <a:lstStyle/>
          <a:p>
            <a:pPr>
              <a:defRPr/>
            </a:pPr>
            <a:r>
              <a:rPr lang="sr-Latn-RS" dirty="0">
                <a:noFill/>
              </a:rPr>
              <a:t>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0FA155-1B8A-4F2D-BF68-A81F1499DEE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599" y="2264050"/>
            <a:ext cx="771300" cy="3804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 dirty="0">
                <a:noFill/>
              </a:rPr>
              <a:t> 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A026E0F-2EB3-47D1-9001-1C845DC1114F}"/>
              </a:ext>
            </a:extLst>
          </p:cNvPr>
          <p:cNvSpPr txBox="1">
            <a:spLocks/>
          </p:cNvSpPr>
          <p:nvPr/>
        </p:nvSpPr>
        <p:spPr bwMode="auto">
          <a:xfrm>
            <a:off x="4132263" y="19589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0.43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40B1B66-7965-412D-9930-9890F7434F6E}"/>
              </a:ext>
            </a:extLst>
          </p:cNvPr>
          <p:cNvSpPr txBox="1">
            <a:spLocks/>
          </p:cNvSpPr>
          <p:nvPr/>
        </p:nvSpPr>
        <p:spPr bwMode="auto">
          <a:xfrm>
            <a:off x="4151313" y="457835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+0.015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D61D180-35E6-4379-8D2E-2AC46F20AD23}"/>
              </a:ext>
            </a:extLst>
          </p:cNvPr>
          <p:cNvSpPr txBox="1">
            <a:spLocks/>
          </p:cNvSpPr>
          <p:nvPr/>
        </p:nvSpPr>
        <p:spPr bwMode="auto">
          <a:xfrm>
            <a:off x="2514600" y="4572000"/>
            <a:ext cx="9906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- 453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455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EA2A5BF-3B14-4B06-B0A5-7FD718F6303D}"/>
              </a:ext>
            </a:extLst>
          </p:cNvPr>
          <p:cNvSpPr txBox="1">
            <a:spLocks/>
          </p:cNvSpPr>
          <p:nvPr/>
        </p:nvSpPr>
        <p:spPr bwMode="auto">
          <a:xfrm>
            <a:off x="4162425" y="5873750"/>
            <a:ext cx="877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-0.016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77413CD-032E-46F0-A8C1-9290E72AA6DD}"/>
              </a:ext>
            </a:extLst>
          </p:cNvPr>
          <p:cNvSpPr txBox="1">
            <a:spLocks/>
          </p:cNvSpPr>
          <p:nvPr/>
        </p:nvSpPr>
        <p:spPr bwMode="auto">
          <a:xfrm>
            <a:off x="2525713" y="5867400"/>
            <a:ext cx="979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+ 453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455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09A28B2-80A0-4F93-8C85-A41D308D25E7}"/>
              </a:ext>
            </a:extLst>
          </p:cNvPr>
          <p:cNvSpPr txBox="1">
            <a:spLocks/>
          </p:cNvSpPr>
          <p:nvPr/>
        </p:nvSpPr>
        <p:spPr bwMode="auto">
          <a:xfrm>
            <a:off x="5583238" y="158591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270   59   05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E6D7518-DCB2-4D76-95CC-A63D2AA4F00E}"/>
              </a:ext>
            </a:extLst>
          </p:cNvPr>
          <p:cNvSpPr txBox="1">
            <a:spLocks/>
          </p:cNvSpPr>
          <p:nvPr/>
        </p:nvSpPr>
        <p:spPr bwMode="auto">
          <a:xfrm>
            <a:off x="7473950" y="1600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sr-Latn-RS" altLang="en-US" sz="1400" b="1" dirty="0">
                <a:solidFill>
                  <a:schemeClr val="bg1"/>
                </a:solidFill>
              </a:rPr>
              <a:t>25</a:t>
            </a:r>
            <a:r>
              <a:rPr lang="en-US" altLang="en-US" sz="1400" b="1" dirty="0">
                <a:solidFill>
                  <a:schemeClr val="bg1"/>
                </a:solidFill>
              </a:rPr>
              <a:t>.</a:t>
            </a:r>
            <a:r>
              <a:rPr lang="sr-Latn-RS" altLang="en-US" sz="1400" b="1" dirty="0">
                <a:solidFill>
                  <a:schemeClr val="bg1"/>
                </a:solidFill>
              </a:rPr>
              <a:t>0</a:t>
            </a:r>
            <a:r>
              <a:rPr lang="en-US" altLang="en-US" sz="1400" b="1" dirty="0">
                <a:solidFill>
                  <a:schemeClr val="bg1"/>
                </a:solidFill>
              </a:rPr>
              <a:t>2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33B20DF-91B6-465F-AB0E-274C4D3FBB8E}"/>
              </a:ext>
            </a:extLst>
          </p:cNvPr>
          <p:cNvSpPr txBox="1">
            <a:spLocks/>
          </p:cNvSpPr>
          <p:nvPr/>
        </p:nvSpPr>
        <p:spPr bwMode="auto">
          <a:xfrm>
            <a:off x="5583238" y="290036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208   24   34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7C495C0-572E-4395-9836-1C7EEF6DBD00}"/>
              </a:ext>
            </a:extLst>
          </p:cNvPr>
          <p:cNvSpPr txBox="1">
            <a:spLocks/>
          </p:cNvSpPr>
          <p:nvPr/>
        </p:nvSpPr>
        <p:spPr bwMode="auto">
          <a:xfrm>
            <a:off x="7473950" y="29162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sr-Latn-RS" altLang="en-US" sz="1400" dirty="0">
                <a:solidFill>
                  <a:schemeClr val="bg1"/>
                </a:solidFill>
              </a:rPr>
              <a:t>39</a:t>
            </a:r>
            <a:r>
              <a:rPr lang="en-US" altLang="en-US" sz="1400" dirty="0">
                <a:solidFill>
                  <a:schemeClr val="bg1"/>
                </a:solidFill>
              </a:rPr>
              <a:t>.</a:t>
            </a:r>
            <a:r>
              <a:rPr lang="sr-Latn-RS" altLang="en-US" sz="1400" dirty="0">
                <a:solidFill>
                  <a:schemeClr val="bg1"/>
                </a:solidFill>
              </a:rPr>
              <a:t>6</a:t>
            </a:r>
            <a:r>
              <a:rPr lang="en-US" altLang="en-US" sz="1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AA0A5FB-0CAC-49A1-9AA4-1E861CF01B83}"/>
              </a:ext>
            </a:extLst>
          </p:cNvPr>
          <p:cNvSpPr txBox="1">
            <a:spLocks/>
          </p:cNvSpPr>
          <p:nvPr/>
        </p:nvSpPr>
        <p:spPr bwMode="auto">
          <a:xfrm>
            <a:off x="5553075" y="4179888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270   00   07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6C699F5-B09F-4917-B26C-CFA5E84FAC7E}"/>
              </a:ext>
            </a:extLst>
          </p:cNvPr>
          <p:cNvSpPr txBox="1">
            <a:spLocks/>
          </p:cNvSpPr>
          <p:nvPr/>
        </p:nvSpPr>
        <p:spPr bwMode="auto">
          <a:xfrm>
            <a:off x="7443788" y="4194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453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455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9283117-7192-4874-A900-C4E1D822E538}"/>
              </a:ext>
            </a:extLst>
          </p:cNvPr>
          <p:cNvSpPr txBox="1">
            <a:spLocks/>
          </p:cNvSpPr>
          <p:nvPr/>
        </p:nvSpPr>
        <p:spPr bwMode="auto">
          <a:xfrm>
            <a:off x="5649913" y="5486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90   00   07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9B83E26-D35A-43CB-BF2D-652552173A88}"/>
              </a:ext>
            </a:extLst>
          </p:cNvPr>
          <p:cNvSpPr txBox="1">
            <a:spLocks/>
          </p:cNvSpPr>
          <p:nvPr/>
        </p:nvSpPr>
        <p:spPr bwMode="auto">
          <a:xfrm>
            <a:off x="7473950" y="5500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453</a:t>
            </a:r>
            <a:r>
              <a:rPr lang="sr-Cyrl-C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400" b="1">
                <a:solidFill>
                  <a:schemeClr val="bg1"/>
                </a:solidFill>
              </a:rPr>
              <a:t>455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4174" name="TextBox 40">
            <a:extLst>
              <a:ext uri="{FF2B5EF4-FFF2-40B4-BE49-F238E27FC236}">
                <a16:creationId xmlns:a16="http://schemas.microsoft.com/office/drawing/2014/main" id="{04ACB43E-2B5E-4CAB-A68A-2C49F914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4302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13</a:t>
            </a:r>
            <a:endParaRPr lang="en-US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613CA-EFF6-47E0-BCC2-302DB84817C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81202" y="3610816"/>
            <a:ext cx="286745" cy="285784"/>
          </a:xfrm>
          <a:prstGeom prst="rect">
            <a:avLst/>
          </a:prstGeom>
          <a:blipFill>
            <a:blip r:embed="rId4"/>
            <a:stretch>
              <a:fillRect l="-10638" t="-4255" r="-8511" b="-17021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785F11-AFCB-4B44-AF98-B90FEE82499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81202" y="4854618"/>
            <a:ext cx="291682" cy="287771"/>
          </a:xfrm>
          <a:prstGeom prst="rect">
            <a:avLst/>
          </a:prstGeom>
          <a:blipFill>
            <a:blip r:embed="rId5"/>
            <a:stretch>
              <a:fillRect l="-10417" t="-2083" r="-8333" b="-16667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CB2EBE-2253-4B58-A584-24D0B6D10A8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81415" y="3602576"/>
            <a:ext cx="742063" cy="285784"/>
          </a:xfrm>
          <a:prstGeom prst="rect">
            <a:avLst/>
          </a:prstGeom>
          <a:blipFill>
            <a:blip r:embed="rId6"/>
            <a:stretch>
              <a:fillRect l="-7377" t="-4255" r="-10656" b="-319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6473A4-A863-431E-9D2C-2F80CB24E8E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81415" y="4902960"/>
            <a:ext cx="662874" cy="287771"/>
          </a:xfrm>
          <a:prstGeom prst="rect">
            <a:avLst/>
          </a:prstGeom>
          <a:blipFill>
            <a:blip r:embed="rId7"/>
            <a:stretch>
              <a:fillRect l="-12844" t="-21277" r="-22018" b="-53191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76D207-90D2-46CC-B954-78D5E917CDEE}"/>
                  </a:ext>
                </a:extLst>
              </p:cNvPr>
              <p:cNvSpPr txBox="1"/>
              <p:nvPr/>
            </p:nvSpPr>
            <p:spPr>
              <a:xfrm>
                <a:off x="7627737" y="1017909"/>
                <a:ext cx="989823" cy="284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3449</m:t>
                          </m:r>
                        </m:sub>
                        <m:sup>
                          <m: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831</m:t>
                          </m:r>
                        </m:sup>
                      </m:sSubSup>
                      <m:d>
                        <m:dPr>
                          <m:ctrlP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76D207-90D2-46CC-B954-78D5E917C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737" y="1017909"/>
                <a:ext cx="989823" cy="284052"/>
              </a:xfrm>
              <a:prstGeom prst="rect">
                <a:avLst/>
              </a:prstGeom>
              <a:blipFill>
                <a:blip r:embed="rId8"/>
                <a:stretch>
                  <a:fillRect l="-4294" t="-2128" b="-1489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485027-7850-44E8-9381-615EAFEBA187}"/>
                  </a:ext>
                </a:extLst>
              </p:cNvPr>
              <p:cNvSpPr txBox="1"/>
              <p:nvPr/>
            </p:nvSpPr>
            <p:spPr>
              <a:xfrm>
                <a:off x="7627737" y="2299654"/>
                <a:ext cx="980973" cy="288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3677</m:t>
                          </m:r>
                        </m:sub>
                        <m:sup>
                          <m: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3652</m:t>
                          </m:r>
                        </m:sup>
                      </m:sSubSup>
                      <m:d>
                        <m:dPr>
                          <m:ctrlP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485027-7850-44E8-9381-615EAFEBA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737" y="2299654"/>
                <a:ext cx="980973" cy="288092"/>
              </a:xfrm>
              <a:prstGeom prst="rect">
                <a:avLst/>
              </a:prstGeom>
              <a:blipFill>
                <a:blip r:embed="rId9"/>
                <a:stretch>
                  <a:fillRect l="-5590" t="-2128" b="-1914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7576D9-FB16-42B3-9F5A-B7A38EB74C87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 lIns="45720" tIns="0" rIns="45720" bIns="0" anchor="b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r-Cyrl-RS" dirty="0"/>
              <a:t>РЕШАВАЊЕ ТРОУГЛОВА</a:t>
            </a:r>
            <a:endParaRPr lang="sr-Latn-RS" dirty="0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0B27C6B0-ADA2-403A-A779-9F375C31B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en-US" sz="2400" dirty="0"/>
              <a:t>Решавање троуглова помоћу тригонометријских теорема</a:t>
            </a:r>
            <a:r>
              <a:rPr lang="ru-RU" altLang="en-US" dirty="0"/>
              <a:t>:</a:t>
            </a:r>
            <a:endParaRPr lang="en-US" altLang="en-US" dirty="0"/>
          </a:p>
          <a:p>
            <a:pPr eaLnBrk="1" hangingPunct="1"/>
            <a:r>
              <a:rPr lang="ru-RU" altLang="en-US" sz="2400" dirty="0"/>
              <a:t>Синусна теорема,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Косинусна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теорема</a:t>
            </a:r>
            <a:r>
              <a:rPr lang="en-US" altLang="en-US" sz="2400" dirty="0">
                <a:latin typeface="Times New Roman" panose="02020603050405020304" pitchFamily="18" charset="0"/>
              </a:rPr>
              <a:t> и</a:t>
            </a:r>
            <a:endParaRPr lang="en-US" altLang="en-US" sz="2400" dirty="0"/>
          </a:p>
          <a:p>
            <a:pPr eaLnBrk="1" hangingPunct="1"/>
            <a:r>
              <a:rPr lang="ru-RU" altLang="en-US" sz="2400" dirty="0"/>
              <a:t>Тангесна теорема.</a:t>
            </a:r>
            <a:endParaRPr lang="en-US" altLang="en-US" sz="24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4BDB9-10D5-43A8-BD67-84888E9E2C2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6452" y="3717530"/>
            <a:ext cx="1985800" cy="369332"/>
          </a:xfrm>
          <a:prstGeom prst="rect">
            <a:avLst/>
          </a:prstGeom>
          <a:blipFill>
            <a:blip r:embed="rId2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8F6D1-E91C-40B2-8BA3-EF0F6584E3E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660" y="4122635"/>
            <a:ext cx="2707984" cy="369332"/>
          </a:xfrm>
          <a:prstGeom prst="rect">
            <a:avLst/>
          </a:prstGeom>
          <a:blipFill>
            <a:blip r:embed="rId3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27545-5F85-4D17-8E8A-6527B43753F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4504822"/>
            <a:ext cx="2355132" cy="369332"/>
          </a:xfrm>
          <a:prstGeom prst="rect">
            <a:avLst/>
          </a:prstGeom>
          <a:blipFill>
            <a:blip r:embed="rId4"/>
            <a:stretch>
              <a:fillRect l="-2073" t="-11475" r="-1554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9FEE7-6118-4186-9079-20B1564F8B1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08067" y="3717530"/>
            <a:ext cx="1186735" cy="369332"/>
          </a:xfrm>
          <a:prstGeom prst="rect">
            <a:avLst/>
          </a:prstGeom>
          <a:blipFill>
            <a:blip r:embed="rId5"/>
            <a:stretch>
              <a:fillRect t="-11667" r="-4103" b="-28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E3AE2-D3AD-4E82-A907-3740656081B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98542" y="4077840"/>
            <a:ext cx="1186735" cy="369332"/>
          </a:xfrm>
          <a:prstGeom prst="rect">
            <a:avLst/>
          </a:prstGeom>
          <a:blipFill>
            <a:blip r:embed="rId6"/>
            <a:stretch>
              <a:fillRect l="-1546" t="-11475" r="-1546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DA20B-B634-4C76-A39A-7F2976BD4D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08067" y="4456697"/>
            <a:ext cx="1133580" cy="369332"/>
          </a:xfrm>
          <a:prstGeom prst="rect">
            <a:avLst/>
          </a:prstGeom>
          <a:blipFill>
            <a:blip r:embed="rId7"/>
            <a:stretch>
              <a:fillRect t="-9836" r="-3226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D6DF3-A829-455A-B1AC-B830225A5AC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600" y="4077840"/>
            <a:ext cx="2089098" cy="369332"/>
          </a:xfrm>
          <a:prstGeom prst="rect">
            <a:avLst/>
          </a:prstGeom>
          <a:blipFill>
            <a:blip r:embed="rId8"/>
            <a:stretch>
              <a:fillRect t="-8197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9995AC9-BA5D-429E-82D9-FC505DC68E8C}"/>
              </a:ext>
            </a:extLst>
          </p:cNvPr>
          <p:cNvSpPr/>
          <p:nvPr/>
        </p:nvSpPr>
        <p:spPr>
          <a:xfrm>
            <a:off x="3241675" y="4086225"/>
            <a:ext cx="609600" cy="427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955B03C-E268-420C-89E4-B508385935F0}"/>
              </a:ext>
            </a:extLst>
          </p:cNvPr>
          <p:cNvSpPr/>
          <p:nvPr/>
        </p:nvSpPr>
        <p:spPr>
          <a:xfrm>
            <a:off x="5197475" y="4078288"/>
            <a:ext cx="609600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45069" name="Content Placeholder 2">
            <a:extLst>
              <a:ext uri="{FF2B5EF4-FFF2-40B4-BE49-F238E27FC236}">
                <a16:creationId xmlns:a16="http://schemas.microsoft.com/office/drawing/2014/main" id="{CDD299D9-C33E-416A-8E3D-FA23F946ECA4}"/>
              </a:ext>
            </a:extLst>
          </p:cNvPr>
          <p:cNvSpPr txBox="1">
            <a:spLocks/>
          </p:cNvSpPr>
          <p:nvPr/>
        </p:nvSpPr>
        <p:spPr bwMode="auto">
          <a:xfrm>
            <a:off x="311150" y="2903538"/>
            <a:ext cx="8680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200" b="1" dirty="0">
                <a:latin typeface="Times New Roman" panose="02020603050405020304" pitchFamily="18" charset="0"/>
              </a:rPr>
              <a:t>СИНУСНА ТЕОРЕМА: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Странице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троугла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пропорционалне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су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синусима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њима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наспрамних</a:t>
            </a:r>
            <a:r>
              <a:rPr lang="en-US" altLang="en-US" sz="2200" b="1" dirty="0"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</a:rPr>
              <a:t>углова</a:t>
            </a:r>
            <a:r>
              <a:rPr lang="en-US" altLang="en-US" sz="22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en-US" altLang="en-US" sz="2200" dirty="0"/>
          </a:p>
        </p:txBody>
      </p:sp>
      <p:pic>
        <p:nvPicPr>
          <p:cNvPr id="45070" name="Picture 15">
            <a:extLst>
              <a:ext uri="{FF2B5EF4-FFF2-40B4-BE49-F238E27FC236}">
                <a16:creationId xmlns:a16="http://schemas.microsoft.com/office/drawing/2014/main" id="{2E2B8866-BFCA-4051-83EC-5F3C8BDFF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4641850"/>
            <a:ext cx="3238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C15EBC-422A-46E6-806C-FB507115E88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6247734"/>
            <a:ext cx="1024127" cy="36933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36D6FE-EA59-4C98-9575-E593F6599B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45593"/>
            <a:ext cx="1896873" cy="1465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5C8C3D-FCF5-4087-9521-45AE795DB457}"/>
                  </a:ext>
                </a:extLst>
              </p:cNvPr>
              <p:cNvSpPr txBox="1"/>
              <p:nvPr/>
            </p:nvSpPr>
            <p:spPr>
              <a:xfrm>
                <a:off x="2600950" y="5289716"/>
                <a:ext cx="2606163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sr-Latn-R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sr-Latn-R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5C8C3D-FCF5-4087-9521-45AE795DB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950" y="5289716"/>
                <a:ext cx="2606163" cy="5725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5DE91A-72E3-4197-87EA-4FBAFDBB8BEA}"/>
              </a:ext>
            </a:extLst>
          </p:cNvPr>
          <p:cNvSpPr txBox="1">
            <a:spLocks/>
          </p:cNvSpPr>
          <p:nvPr/>
        </p:nvSpPr>
        <p:spPr>
          <a:xfrm>
            <a:off x="304800" y="762000"/>
            <a:ext cx="4800600" cy="457200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Cyrl-RS" sz="2200" b="1" dirty="0"/>
              <a:t>Познати елементи троугла: </a:t>
            </a:r>
            <a:r>
              <a:rPr lang="el-GR" sz="2200" b="1" dirty="0"/>
              <a:t>α</a:t>
            </a:r>
            <a:r>
              <a:rPr lang="sr-Cyrl-RS" sz="2200" b="1" dirty="0"/>
              <a:t>, </a:t>
            </a:r>
            <a:r>
              <a:rPr lang="el-GR" sz="2200" b="1" dirty="0"/>
              <a:t>β</a:t>
            </a:r>
            <a:r>
              <a:rPr lang="sr-Cyrl-RS" sz="2200" b="1" dirty="0"/>
              <a:t> и </a:t>
            </a:r>
            <a:r>
              <a:rPr lang="sr-Latn-RS" sz="2200" b="1" dirty="0"/>
              <a:t>c.</a:t>
            </a:r>
            <a:endParaRPr lang="sr-Cyrl-RS" sz="2200" b="1" dirty="0"/>
          </a:p>
          <a:p>
            <a:pPr fontAlgn="auto">
              <a:spcAft>
                <a:spcPts val="0"/>
              </a:spcAft>
              <a:defRPr/>
            </a:pPr>
            <a:endParaRPr lang="sr-Latn-R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9C621-D3D5-493E-AF7C-09FFFAC85A8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5275" y="1190625"/>
            <a:ext cx="2392258" cy="1079013"/>
          </a:xfrm>
          <a:prstGeom prst="rect">
            <a:avLst/>
          </a:prstGeom>
          <a:blipFill>
            <a:blip r:embed="rId2"/>
            <a:stretch>
              <a:fillRect r="-1527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F9DE3-4774-423E-A618-0CB55E2D68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2708" y="1730131"/>
            <a:ext cx="2177391" cy="369332"/>
          </a:xfrm>
          <a:prstGeom prst="rect">
            <a:avLst/>
          </a:prstGeom>
          <a:blipFill>
            <a:blip r:embed="rId3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3FC66-5C39-47B8-8C0B-0E0F4A5AC12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2708" y="2150038"/>
            <a:ext cx="1563248" cy="369332"/>
          </a:xfrm>
          <a:prstGeom prst="rect">
            <a:avLst/>
          </a:prstGeom>
          <a:blipFill>
            <a:blip r:embed="rId4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4516F-FA05-40BE-8277-3E24272820B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758" y="2519370"/>
            <a:ext cx="1563248" cy="3693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2C733A-45C1-4306-B146-59E3758242F2}"/>
              </a:ext>
            </a:extLst>
          </p:cNvPr>
          <p:cNvSpPr txBox="1">
            <a:spLocks/>
          </p:cNvSpPr>
          <p:nvPr/>
        </p:nvSpPr>
        <p:spPr>
          <a:xfrm>
            <a:off x="293688" y="2925763"/>
            <a:ext cx="1700212" cy="457200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Cyrl-RS" sz="2200" b="1" dirty="0"/>
              <a:t>Контрола:</a:t>
            </a:r>
          </a:p>
          <a:p>
            <a:pPr fontAlgn="auto">
              <a:spcAft>
                <a:spcPts val="0"/>
              </a:spcAft>
              <a:defRPr/>
            </a:pPr>
            <a:endParaRPr lang="sr-Latn-R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14FE9-60C2-4080-915D-3982F4EFE36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5006" y="2932636"/>
            <a:ext cx="1608967" cy="369332"/>
          </a:xfrm>
          <a:prstGeom prst="rect">
            <a:avLst/>
          </a:prstGeom>
          <a:blipFill>
            <a:blip r:embed="rId6"/>
            <a:stretch>
              <a:fillRect b="-3279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9DD1B-FD37-46FB-91DE-B591CDECEE6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3355" y="3269702"/>
            <a:ext cx="1608967" cy="369332"/>
          </a:xfrm>
          <a:prstGeom prst="rect">
            <a:avLst/>
          </a:prstGeom>
          <a:blipFill>
            <a:blip r:embed="rId7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B3487-85BD-4635-BF7F-DCED8A49333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5398" y="3085036"/>
            <a:ext cx="3408049" cy="369332"/>
          </a:xfrm>
          <a:prstGeom prst="rect">
            <a:avLst/>
          </a:prstGeom>
          <a:blipFill>
            <a:blip r:embed="rId8"/>
            <a:stretch>
              <a:fillRect t="-6557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475CB2-A840-4BB6-B166-4519E6713B7C}"/>
              </a:ext>
            </a:extLst>
          </p:cNvPr>
          <p:cNvSpPr txBox="1">
            <a:spLocks/>
          </p:cNvSpPr>
          <p:nvPr/>
        </p:nvSpPr>
        <p:spPr>
          <a:xfrm>
            <a:off x="304800" y="3648075"/>
            <a:ext cx="4800600" cy="457200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Cyrl-RS" sz="2200" b="1" dirty="0"/>
              <a:t>Познати елементи троугла: </a:t>
            </a:r>
            <a:r>
              <a:rPr lang="sr-Latn-RS" sz="2200" b="1" dirty="0"/>
              <a:t>b</a:t>
            </a:r>
            <a:r>
              <a:rPr lang="sr-Cyrl-RS" sz="2200" b="1" dirty="0"/>
              <a:t>, </a:t>
            </a:r>
            <a:r>
              <a:rPr lang="sr-Latn-RS" sz="2200" b="1" dirty="0"/>
              <a:t>c</a:t>
            </a:r>
            <a:r>
              <a:rPr lang="sr-Cyrl-RS" sz="2200" b="1" dirty="0"/>
              <a:t> и </a:t>
            </a:r>
            <a:r>
              <a:rPr lang="el-GR" sz="2200" b="1" dirty="0"/>
              <a:t>γ</a:t>
            </a:r>
            <a:r>
              <a:rPr lang="sr-Latn-RS" sz="2200" b="1" dirty="0"/>
              <a:t>.</a:t>
            </a:r>
            <a:endParaRPr lang="sr-Cyrl-RS" sz="2200" b="1" dirty="0"/>
          </a:p>
          <a:p>
            <a:pPr fontAlgn="auto">
              <a:spcAft>
                <a:spcPts val="0"/>
              </a:spcAft>
              <a:defRPr/>
            </a:pPr>
            <a:endParaRPr lang="sr-Latn-R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649AD3-F54C-4BA3-BBB3-2026C945E1B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758" y="4105759"/>
            <a:ext cx="2392258" cy="1079013"/>
          </a:xfrm>
          <a:prstGeom prst="rect">
            <a:avLst/>
          </a:prstGeom>
          <a:blipFill>
            <a:blip r:embed="rId9"/>
            <a:stretch>
              <a:fillRect r="-1527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73A282-3135-47FC-88B7-430F3F6B79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0333" y="4645265"/>
            <a:ext cx="3154518" cy="63658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03DF89-2F9F-4F0B-8BA2-5528CE421AD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307" y="5276288"/>
            <a:ext cx="2177391" cy="369332"/>
          </a:xfrm>
          <a:prstGeom prst="rect">
            <a:avLst/>
          </a:prstGeom>
          <a:blipFill>
            <a:blip r:embed="rId11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8D165-2797-4A7C-A9D5-641DEC562FE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4882" y="5657772"/>
            <a:ext cx="1563248" cy="369332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8A4E140-1319-47E8-881D-0CAABF79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3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СИНУСНА ТЕОРЕМА</a:t>
            </a:r>
            <a:endParaRPr lang="sr-Latn-RS" dirty="0"/>
          </a:p>
        </p:txBody>
      </p:sp>
      <p:pic>
        <p:nvPicPr>
          <p:cNvPr id="46097" name="Picture 2">
            <a:extLst>
              <a:ext uri="{FF2B5EF4-FFF2-40B4-BE49-F238E27FC236}">
                <a16:creationId xmlns:a16="http://schemas.microsoft.com/office/drawing/2014/main" id="{D6667044-9D6E-4C50-ADE1-3BBFF504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852488"/>
            <a:ext cx="2860675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5F953214-A506-4DAE-A85F-25BFD1327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1400" y="381000"/>
            <a:ext cx="5105400" cy="64770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sr-Cyrl-RS" sz="2400" dirty="0" err="1"/>
              <a:t>Синусна</a:t>
            </a:r>
            <a:r>
              <a:rPr lang="sr-Cyrl-RS" sz="2400" dirty="0"/>
              <a:t> теорема-доказ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/>
              <a:t>-Око троугла ABC описан је круг полупречника R.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/>
              <a:t>-Познато је да су периферни углови над истом тетивом једнаки, па следи: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/>
              <a:t>-Исто важи и за друге углове и странице у троуглу.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CS" sz="2400" dirty="0"/>
              <a:t> </a:t>
            </a: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B016DA09-3D63-4627-8460-69C1DCC209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04913"/>
            <a:ext cx="2876550" cy="3065462"/>
          </a:xfrm>
          <a:noFill/>
        </p:spPr>
      </p:pic>
      <p:pic>
        <p:nvPicPr>
          <p:cNvPr id="47108" name="Picture 3">
            <a:extLst>
              <a:ext uri="{FF2B5EF4-FFF2-40B4-BE49-F238E27FC236}">
                <a16:creationId xmlns:a16="http://schemas.microsoft.com/office/drawing/2014/main" id="{9423B0FE-6614-4033-B8C1-AD9E092B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895600"/>
            <a:ext cx="3001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83A645AB-34D7-48D9-8A3D-8750A07CD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3516313"/>
            <a:ext cx="13255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>
            <a:extLst>
              <a:ext uri="{FF2B5EF4-FFF2-40B4-BE49-F238E27FC236}">
                <a16:creationId xmlns:a16="http://schemas.microsoft.com/office/drawing/2014/main" id="{E0E83E6E-7541-4B44-A13D-65F773AE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230688"/>
            <a:ext cx="13255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3">
            <a:extLst>
              <a:ext uri="{FF2B5EF4-FFF2-40B4-BE49-F238E27FC236}">
                <a16:creationId xmlns:a16="http://schemas.microsoft.com/office/drawing/2014/main" id="{B0C33160-D0C0-4E4C-9E37-52EEEB42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14</a:t>
            </a:r>
            <a:endParaRPr lang="en-US" alt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70662-531D-4AF1-AD91-96C5F68C06D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3304" y="1218605"/>
            <a:ext cx="1567192" cy="646331"/>
          </a:xfrm>
          <a:prstGeom prst="rect">
            <a:avLst/>
          </a:prstGeom>
          <a:blipFill>
            <a:blip r:embed="rId2"/>
            <a:stretch>
              <a:fillRect l="-1167" t="-4717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41FDF-CE54-4B8E-8366-43E1BB3A340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1601" y="838200"/>
            <a:ext cx="2686248" cy="369332"/>
          </a:xfrm>
          <a:prstGeom prst="rect">
            <a:avLst/>
          </a:prstGeom>
          <a:blipFill>
            <a:blip r:embed="rId3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BC681-7D10-4D54-A379-1C3B8696538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762000"/>
            <a:ext cx="1931363" cy="1200329"/>
          </a:xfrm>
          <a:prstGeom prst="rect">
            <a:avLst/>
          </a:prstGeom>
          <a:blipFill>
            <a:blip r:embed="rId4"/>
            <a:stretch>
              <a:fillRect b="-7614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85CC377-6532-4258-A431-195B6E7DFF23}"/>
              </a:ext>
            </a:extLst>
          </p:cNvPr>
          <p:cNvSpPr/>
          <p:nvPr/>
        </p:nvSpPr>
        <p:spPr>
          <a:xfrm>
            <a:off x="3879850" y="1189038"/>
            <a:ext cx="609600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48BBF-2AB9-439A-87F2-19DD4D99AD9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1218605"/>
            <a:ext cx="1115305" cy="3693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AFAAF-9522-42F7-98B9-07E9808C512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96830" y="755255"/>
            <a:ext cx="1805431" cy="36933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13989A-0576-4614-AD09-3A3C1CC39CF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7305" y="1115565"/>
            <a:ext cx="1784335" cy="369332"/>
          </a:xfrm>
          <a:prstGeom prst="rect">
            <a:avLst/>
          </a:prstGeom>
          <a:blipFill>
            <a:blip r:embed="rId7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009EB-5168-4223-8A99-FA4925BB38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25405" y="1484897"/>
            <a:ext cx="1708994" cy="369332"/>
          </a:xfrm>
          <a:prstGeom prst="rect">
            <a:avLst/>
          </a:prstGeom>
          <a:blipFill>
            <a:blip r:embed="rId8"/>
            <a:stretch>
              <a:fillRect b="-500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02D18-7262-42CE-9B76-DE069D4C407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44455" y="1864936"/>
            <a:ext cx="2089098" cy="369332"/>
          </a:xfrm>
          <a:prstGeom prst="rect">
            <a:avLst/>
          </a:prstGeom>
          <a:blipFill>
            <a:blip r:embed="rId9"/>
            <a:stretch>
              <a:fillRect t="-8197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5D7F2-5D36-42AD-8BAC-F4CCF38D150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7158" y="1877149"/>
            <a:ext cx="2392258" cy="1079013"/>
          </a:xfrm>
          <a:prstGeom prst="rect">
            <a:avLst/>
          </a:prstGeom>
          <a:blipFill>
            <a:blip r:embed="rId10"/>
            <a:stretch>
              <a:fillRect r="-1531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7ADEA4-67AB-454A-9A30-E108360F593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2708" y="2586830"/>
            <a:ext cx="1563248" cy="369332"/>
          </a:xfrm>
          <a:prstGeom prst="rect">
            <a:avLst/>
          </a:prstGeom>
          <a:blipFill>
            <a:blip r:embed="rId11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76DFA-6B3A-46EC-A994-914D5FDCC24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758" y="2956162"/>
            <a:ext cx="1563248" cy="369332"/>
          </a:xfrm>
          <a:prstGeom prst="rect">
            <a:avLst/>
          </a:prstGeom>
          <a:blipFill>
            <a:blip r:embed="rId12"/>
            <a:stretch>
              <a:fillRect b="-3279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20EB2F5-08C8-42A9-AB6D-6FCC9B06DFD0}"/>
              </a:ext>
            </a:extLst>
          </p:cNvPr>
          <p:cNvSpPr/>
          <p:nvPr/>
        </p:nvSpPr>
        <p:spPr>
          <a:xfrm>
            <a:off x="1893888" y="2714625"/>
            <a:ext cx="609600" cy="4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B928F4-4F94-478F-9F3E-406B73B7169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9701" y="2586830"/>
            <a:ext cx="1612364" cy="369332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78FA99-AF91-4D89-833D-E806CFB2082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38751" y="2956162"/>
            <a:ext cx="1616148" cy="369332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9E0543-A7A6-4363-A199-3DF200145F04}"/>
              </a:ext>
            </a:extLst>
          </p:cNvPr>
          <p:cNvSpPr txBox="1">
            <a:spLocks/>
          </p:cNvSpPr>
          <p:nvPr/>
        </p:nvSpPr>
        <p:spPr>
          <a:xfrm>
            <a:off x="293688" y="3325813"/>
            <a:ext cx="1700212" cy="457200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r-Cyrl-RS" sz="2200" b="1" dirty="0"/>
              <a:t>Контрола:</a:t>
            </a:r>
          </a:p>
          <a:p>
            <a:pPr fontAlgn="auto">
              <a:spcAft>
                <a:spcPts val="0"/>
              </a:spcAft>
              <a:defRPr/>
            </a:pPr>
            <a:endParaRPr lang="sr-Latn-RS" sz="2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157341-98DB-447D-A3EF-CD855CA5E17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4711" y="3690979"/>
            <a:ext cx="3408049" cy="369332"/>
          </a:xfrm>
          <a:prstGeom prst="rect">
            <a:avLst/>
          </a:prstGeom>
          <a:blipFill>
            <a:blip r:embed="rId15"/>
            <a:stretch>
              <a:fillRect t="-6557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4A1B1C-D563-4C9A-814D-30FF8F1FD9B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541" y="3962400"/>
            <a:ext cx="1405385" cy="385427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>
            <a:extLst>
              <a:ext uri="{FF2B5EF4-FFF2-40B4-BE49-F238E27FC236}">
                <a16:creationId xmlns:a16="http://schemas.microsoft.com/office/drawing/2014/main" id="{F04B9141-142A-41C5-BC2A-9127132FB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1</a:t>
            </a:r>
            <a:r>
              <a:rPr lang="en-US" altLang="en-US" sz="2000"/>
              <a:t>5</a:t>
            </a:r>
          </a:p>
        </p:txBody>
      </p:sp>
      <p:sp>
        <p:nvSpPr>
          <p:cNvPr id="49155" name="TextBox 15">
            <a:extLst>
              <a:ext uri="{FF2B5EF4-FFF2-40B4-BE49-F238E27FC236}">
                <a16:creationId xmlns:a16="http://schemas.microsoft.com/office/drawing/2014/main" id="{B9C35611-0B05-4DF3-8299-C29FBD1A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39566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16</a:t>
            </a:r>
            <a:endParaRPr lang="en-US" alt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9577BF-E31E-4DC7-9505-96D1F0F5AC9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7158" y="3796303"/>
            <a:ext cx="1870448" cy="923330"/>
          </a:xfrm>
          <a:prstGeom prst="rect">
            <a:avLst/>
          </a:prstGeom>
          <a:blipFill>
            <a:blip r:embed="rId2"/>
            <a:stretch>
              <a:fillRect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BAC6E64-E1C2-4840-A5FB-7E3DC8376ED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914400"/>
            <a:ext cx="1823961" cy="923330"/>
          </a:xfrm>
          <a:prstGeom prst="rect">
            <a:avLst/>
          </a:prstGeom>
          <a:blipFill>
            <a:blip r:embed="rId3"/>
            <a:stretch>
              <a:fillRect l="-2676"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49158" name="TextBox 3">
            <a:extLst>
              <a:ext uri="{FF2B5EF4-FFF2-40B4-BE49-F238E27FC236}">
                <a16:creationId xmlns:a16="http://schemas.microsoft.com/office/drawing/2014/main" id="{CFB00385-B9A7-4C51-9C05-5FFC2D608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1176338"/>
            <a:ext cx="51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en-US" altLang="en-US" sz="2000"/>
              <a:t>=&gt;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FDA471-7B90-41D7-A795-FC819F62CE9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2193" y="914400"/>
            <a:ext cx="1547411" cy="276999"/>
          </a:xfrm>
          <a:prstGeom prst="rect">
            <a:avLst/>
          </a:prstGeom>
          <a:blipFill>
            <a:blip r:embed="rId4"/>
            <a:stretch>
              <a:fillRect l="-1575" t="-4444" r="-3937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A1744-BE0B-4DD7-AF9E-0302FF81D40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26793" y="1237565"/>
            <a:ext cx="1530612" cy="276999"/>
          </a:xfrm>
          <a:prstGeom prst="rect">
            <a:avLst/>
          </a:prstGeom>
          <a:blipFill>
            <a:blip r:embed="rId5"/>
            <a:stretch>
              <a:fillRect l="-3187" t="-4444" r="-3984" b="-2444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0F8E5-2DCF-4FAD-981E-04A68DA672B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26793" y="1531160"/>
            <a:ext cx="1336071" cy="276999"/>
          </a:xfrm>
          <a:prstGeom prst="rect">
            <a:avLst/>
          </a:prstGeom>
          <a:blipFill>
            <a:blip r:embed="rId6"/>
            <a:stretch>
              <a:fillRect l="-10959" t="-26087" r="-3653" b="-521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9162" name="TextBox 3">
            <a:extLst>
              <a:ext uri="{FF2B5EF4-FFF2-40B4-BE49-F238E27FC236}">
                <a16:creationId xmlns:a16="http://schemas.microsoft.com/office/drawing/2014/main" id="{85F1BCCF-D459-47C4-952C-52C9A812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089400"/>
            <a:ext cx="51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en-US" altLang="en-US" sz="2000"/>
              <a:t>=&gt;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FF4D5-69B7-45EE-8C4B-D93389CACE1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1986" y="3828020"/>
            <a:ext cx="1547411" cy="276999"/>
          </a:xfrm>
          <a:prstGeom prst="rect">
            <a:avLst/>
          </a:prstGeom>
          <a:blipFill>
            <a:blip r:embed="rId7"/>
            <a:stretch>
              <a:fillRect l="-1575" t="-4444" r="-3937" b="-111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799A1-7A43-41E9-A481-9FADC62E894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6586" y="4151185"/>
            <a:ext cx="1348895" cy="276999"/>
          </a:xfrm>
          <a:prstGeom prst="rect">
            <a:avLst/>
          </a:prstGeom>
          <a:blipFill>
            <a:blip r:embed="rId8"/>
            <a:stretch>
              <a:fillRect l="-10860" t="-26667" r="-3620" b="-5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352A6-001B-44B3-881D-47215079B56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6586" y="4444780"/>
            <a:ext cx="1361719" cy="276999"/>
          </a:xfrm>
          <a:prstGeom prst="rect">
            <a:avLst/>
          </a:prstGeom>
          <a:blipFill>
            <a:blip r:embed="rId9"/>
            <a:stretch>
              <a:fillRect l="-10762" t="-26087" r="-4036" b="-521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58" grpId="0"/>
      <p:bldP spid="49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C1A3BF46-B71A-4486-8706-47AEAAAB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en-US"/>
              <a:t>Основни елементи угла, су:</a:t>
            </a:r>
            <a:endParaRPr lang="en-US" altLang="en-US"/>
          </a:p>
          <a:p>
            <a:pPr eaLnBrk="1" hangingPunct="1"/>
            <a:r>
              <a:rPr lang="ru-RU" altLang="en-US"/>
              <a:t>теме угла,</a:t>
            </a:r>
            <a:r>
              <a:rPr lang="en-US" altLang="en-US"/>
              <a:t> </a:t>
            </a:r>
          </a:p>
          <a:p>
            <a:pPr eaLnBrk="1" hangingPunct="1"/>
            <a:r>
              <a:rPr lang="ru-RU" altLang="en-US"/>
              <a:t>краци угла или полуправе и</a:t>
            </a:r>
            <a:endParaRPr lang="en-US" altLang="en-US"/>
          </a:p>
          <a:p>
            <a:pPr eaLnBrk="1" hangingPunct="1"/>
            <a:r>
              <a:rPr lang="ru-RU" altLang="en-US"/>
              <a:t>област угла (део равни између полуправих).</a:t>
            </a:r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1C743908-DE22-4B32-9435-2EDF96F7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71167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700FE993-D914-4A6F-BD8D-1C42609F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6779115C-44C7-4F11-8115-8C2008064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Rectangle 7">
            <a:extLst>
              <a:ext uri="{FF2B5EF4-FFF2-40B4-BE49-F238E27FC236}">
                <a16:creationId xmlns:a16="http://schemas.microsoft.com/office/drawing/2014/main" id="{01F877E7-98D0-48F6-A6D9-A830082A5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Content Placeholder 2">
            <a:extLst>
              <a:ext uri="{FF2B5EF4-FFF2-40B4-BE49-F238E27FC236}">
                <a16:creationId xmlns:a16="http://schemas.microsoft.com/office/drawing/2014/main" id="{32E5D0FA-0929-413B-9E41-7BED82B23CA2}"/>
              </a:ext>
            </a:extLst>
          </p:cNvPr>
          <p:cNvSpPr txBox="1">
            <a:spLocks/>
          </p:cNvSpPr>
          <p:nvPr/>
        </p:nvSpPr>
        <p:spPr bwMode="auto">
          <a:xfrm>
            <a:off x="3581400" y="5791200"/>
            <a:ext cx="5280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/>
              <a:t>α=26</a:t>
            </a:r>
            <a:r>
              <a:rPr lang="en-US" altLang="en-US" sz="2000" baseline="30000"/>
              <a:t>0</a:t>
            </a:r>
            <a:r>
              <a:rPr lang="en-US" altLang="en-US" sz="2000"/>
              <a:t>-320</a:t>
            </a:r>
            <a:r>
              <a:rPr lang="en-US" altLang="en-US" sz="2000" baseline="30000"/>
              <a:t>0</a:t>
            </a:r>
            <a:r>
              <a:rPr lang="en-US" altLang="en-US" sz="2000"/>
              <a:t>=(360</a:t>
            </a:r>
            <a:r>
              <a:rPr lang="en-US" altLang="en-US" sz="2000" baseline="30000"/>
              <a:t>0</a:t>
            </a:r>
            <a:r>
              <a:rPr lang="en-US" altLang="en-US" sz="2000"/>
              <a:t>+26</a:t>
            </a:r>
            <a:r>
              <a:rPr lang="en-US" altLang="en-US" sz="2000" baseline="30000"/>
              <a:t>0</a:t>
            </a:r>
            <a:r>
              <a:rPr lang="en-US" altLang="en-US" sz="2000"/>
              <a:t>)-320</a:t>
            </a:r>
            <a:r>
              <a:rPr lang="en-US" altLang="en-US" sz="2000" baseline="30000"/>
              <a:t>0</a:t>
            </a:r>
            <a:r>
              <a:rPr lang="en-US" altLang="en-US" sz="2000"/>
              <a:t>=386</a:t>
            </a:r>
            <a:r>
              <a:rPr lang="en-US" altLang="en-US" sz="2000" baseline="30000"/>
              <a:t>0</a:t>
            </a:r>
            <a:r>
              <a:rPr lang="en-US" altLang="en-US" sz="2000"/>
              <a:t>-320</a:t>
            </a:r>
            <a:r>
              <a:rPr lang="en-US" altLang="en-US" sz="2000" baseline="30000"/>
              <a:t>0</a:t>
            </a:r>
            <a:r>
              <a:rPr lang="en-US" altLang="en-US" sz="2000"/>
              <a:t>=66</a:t>
            </a:r>
            <a:r>
              <a:rPr lang="en-US" altLang="en-US" sz="2000" baseline="30000"/>
              <a:t>0</a:t>
            </a:r>
            <a:endParaRPr lang="en-US" altLang="en-US" sz="2000"/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/>
          </a:p>
        </p:txBody>
      </p:sp>
      <p:sp>
        <p:nvSpPr>
          <p:cNvPr id="22536" name="Content Placeholder 2">
            <a:extLst>
              <a:ext uri="{FF2B5EF4-FFF2-40B4-BE49-F238E27FC236}">
                <a16:creationId xmlns:a16="http://schemas.microsoft.com/office/drawing/2014/main" id="{7B539366-359F-4948-92F3-A94A65DE0A6B}"/>
              </a:ext>
            </a:extLst>
          </p:cNvPr>
          <p:cNvSpPr txBox="1">
            <a:spLocks/>
          </p:cNvSpPr>
          <p:nvPr/>
        </p:nvSpPr>
        <p:spPr bwMode="auto">
          <a:xfrm>
            <a:off x="1433513" y="5791200"/>
            <a:ext cx="2376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/>
              <a:t>α=</a:t>
            </a:r>
            <a:r>
              <a:rPr lang="en-US" altLang="en-US" sz="2000">
                <a:latin typeface="Times New Roman" panose="02020603050405020304" pitchFamily="18" charset="0"/>
              </a:rPr>
              <a:t>18</a:t>
            </a:r>
            <a:r>
              <a:rPr lang="en-US" altLang="en-US" sz="2000"/>
              <a:t>6</a:t>
            </a:r>
            <a:r>
              <a:rPr lang="en-US" altLang="en-US" sz="2000" baseline="30000"/>
              <a:t>0</a:t>
            </a:r>
            <a:r>
              <a:rPr lang="en-US" altLang="en-US" sz="2000"/>
              <a:t>-</a:t>
            </a:r>
            <a:r>
              <a:rPr lang="en-US" altLang="en-US" sz="2000">
                <a:latin typeface="Times New Roman" panose="02020603050405020304" pitchFamily="18" charset="0"/>
              </a:rPr>
              <a:t>1</a:t>
            </a:r>
            <a:r>
              <a:rPr lang="en-US" altLang="en-US" sz="2000"/>
              <a:t>20</a:t>
            </a:r>
            <a:r>
              <a:rPr lang="en-US" altLang="en-US" sz="2000" baseline="30000"/>
              <a:t>0</a:t>
            </a:r>
            <a:r>
              <a:rPr lang="en-US" altLang="en-US" sz="2000"/>
              <a:t>=66</a:t>
            </a:r>
            <a:r>
              <a:rPr lang="en-US" altLang="en-US" sz="2000" baseline="30000"/>
              <a:t>0</a:t>
            </a:r>
            <a:endParaRPr lang="en-US" altLang="en-US" sz="2000"/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0EE5C6-0644-445D-962C-96941BDB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3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/>
              <a:t>KO</a:t>
            </a:r>
            <a:r>
              <a:rPr lang="sr-Cyrl-RS" dirty="0"/>
              <a:t>СИНУСНА ТЕОРЕМА</a:t>
            </a:r>
            <a:endParaRPr lang="sr-Latn-R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015B2-61A2-486D-9B80-CB421E7F5B3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676400"/>
            <a:ext cx="2138983" cy="369332"/>
          </a:xfrm>
          <a:prstGeom prst="rect">
            <a:avLst/>
          </a:prstGeom>
          <a:blipFill>
            <a:blip r:embed="rId2"/>
            <a:stretch>
              <a:fillRect t="-9836" r="-1994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50180" name="Content Placeholder 2">
            <a:extLst>
              <a:ext uri="{FF2B5EF4-FFF2-40B4-BE49-F238E27FC236}">
                <a16:creationId xmlns:a16="http://schemas.microsoft.com/office/drawing/2014/main" id="{E9C04AEE-7B51-4B54-95A4-58E8EBE1E4F6}"/>
              </a:ext>
            </a:extLst>
          </p:cNvPr>
          <p:cNvSpPr txBox="1">
            <a:spLocks/>
          </p:cNvSpPr>
          <p:nvPr/>
        </p:nvSpPr>
        <p:spPr bwMode="auto">
          <a:xfrm>
            <a:off x="217488" y="914400"/>
            <a:ext cx="8680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200" b="1"/>
              <a:t>KO</a:t>
            </a:r>
            <a:r>
              <a:rPr lang="en-US" altLang="en-US" sz="2200" b="1">
                <a:latin typeface="Times New Roman" panose="02020603050405020304" pitchFamily="18" charset="0"/>
              </a:rPr>
              <a:t>СИНУСНА ТЕОРЕМА: </a:t>
            </a:r>
            <a:r>
              <a:rPr lang="el-GR" altLang="en-US" sz="2200" b="1">
                <a:latin typeface="Times New Roman" panose="02020603050405020304" pitchFamily="18" charset="0"/>
              </a:rPr>
              <a:t>γ</a:t>
            </a:r>
            <a:r>
              <a:rPr lang="en-US" altLang="en-US" sz="2200" b="1"/>
              <a:t> je </a:t>
            </a:r>
            <a:r>
              <a:rPr lang="en-US" altLang="en-US" sz="2200" b="1">
                <a:latin typeface="Times New Roman" panose="02020603050405020304" pitchFamily="18" charset="0"/>
              </a:rPr>
              <a:t>угао наспрам странице </a:t>
            </a:r>
            <a:r>
              <a:rPr lang="en-US" altLang="en-US" sz="2200" b="1"/>
              <a:t>c, </a:t>
            </a:r>
            <a:r>
              <a:rPr lang="en-US" altLang="en-US" sz="2200" b="1">
                <a:latin typeface="Times New Roman" panose="02020603050405020304" pitchFamily="18" charset="0"/>
              </a:rPr>
              <a:t>тј. угао између страница </a:t>
            </a:r>
            <a:r>
              <a:rPr lang="en-US" altLang="en-US" sz="2200" b="1"/>
              <a:t>a </a:t>
            </a:r>
            <a:r>
              <a:rPr lang="en-US" altLang="en-US" sz="2200" b="1">
                <a:latin typeface="Times New Roman" panose="02020603050405020304" pitchFamily="18" charset="0"/>
              </a:rPr>
              <a:t>и</a:t>
            </a:r>
            <a:r>
              <a:rPr lang="en-US" altLang="en-US" sz="2200" b="1"/>
              <a:t> b</a:t>
            </a:r>
            <a:r>
              <a:rPr lang="en-US" altLang="en-US" sz="2200" b="1">
                <a:latin typeface="Times New Roman" panose="02020603050405020304" pitchFamily="18" charset="0"/>
              </a:rPr>
              <a:t> троугла.</a:t>
            </a:r>
            <a:endParaRPr lang="en-US" altLang="en-US" sz="2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AF876-BF12-446A-989B-BA62A9052B8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507" y="2013466"/>
            <a:ext cx="2176493" cy="369332"/>
          </a:xfrm>
          <a:prstGeom prst="rect">
            <a:avLst/>
          </a:prstGeom>
          <a:blipFill>
            <a:blip r:embed="rId3"/>
            <a:stretch>
              <a:fillRect t="-9836" r="-560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C75C1-EC22-49E8-BE65-476884A36DF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2362200"/>
            <a:ext cx="2129109" cy="369332"/>
          </a:xfrm>
          <a:prstGeom prst="rect">
            <a:avLst/>
          </a:prstGeom>
          <a:blipFill>
            <a:blip r:embed="rId4"/>
            <a:stretch>
              <a:fillRect t="-11667" r="-1433" b="-26667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50183" name="Content Placeholder 2">
            <a:extLst>
              <a:ext uri="{FF2B5EF4-FFF2-40B4-BE49-F238E27FC236}">
                <a16:creationId xmlns:a16="http://schemas.microsoft.com/office/drawing/2014/main" id="{503703BB-F50C-4D48-BCB5-0C410AA53920}"/>
              </a:ext>
            </a:extLst>
          </p:cNvPr>
          <p:cNvSpPr txBox="1">
            <a:spLocks/>
          </p:cNvSpPr>
          <p:nvPr/>
        </p:nvSpPr>
        <p:spPr bwMode="auto">
          <a:xfrm>
            <a:off x="236538" y="2590800"/>
            <a:ext cx="509746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Квадрат било које странице троугла је мањи, једнак, или већи од збира квадрата остале две странице, зависно од тога да ли је супротни угао оштар, прав, или туп.</a:t>
            </a:r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F734F-21D9-4AAA-9F74-61E4BA77046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0116" y="3802619"/>
            <a:ext cx="4864986" cy="369332"/>
          </a:xfrm>
          <a:prstGeom prst="rect">
            <a:avLst/>
          </a:prstGeom>
          <a:blipFill>
            <a:blip r:embed="rId5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 dirty="0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B2A00-4CDD-4259-96F4-72B62C022B0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2879" y="4114800"/>
            <a:ext cx="4864986" cy="369332"/>
          </a:xfrm>
          <a:prstGeom prst="rect">
            <a:avLst/>
          </a:prstGeom>
          <a:blipFill>
            <a:blip r:embed="rId6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sr-Latn-RS" dirty="0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649B89-8811-47D2-B100-5B847BF1B85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0116" y="4451866"/>
            <a:ext cx="4864986" cy="369332"/>
          </a:xfrm>
          <a:prstGeom prst="rect">
            <a:avLst/>
          </a:prstGeom>
          <a:blipFill>
            <a:blip r:embed="rId7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sr-Latn-RS" dirty="0">
                <a:noFill/>
              </a:rPr>
              <a:t> </a:t>
            </a:r>
          </a:p>
        </p:txBody>
      </p:sp>
      <p:pic>
        <p:nvPicPr>
          <p:cNvPr id="50187" name="Picture 2">
            <a:extLst>
              <a:ext uri="{FF2B5EF4-FFF2-40B4-BE49-F238E27FC236}">
                <a16:creationId xmlns:a16="http://schemas.microsoft.com/office/drawing/2014/main" id="{ACA8732A-4BD8-4905-BDA0-408D9C48E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79875"/>
            <a:ext cx="2176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53453BC5-BDDB-4054-9E3A-779AE0A77EE3}"/>
              </a:ext>
            </a:extLst>
          </p:cNvPr>
          <p:cNvSpPr/>
          <p:nvPr/>
        </p:nvSpPr>
        <p:spPr>
          <a:xfrm>
            <a:off x="5224463" y="3808413"/>
            <a:ext cx="482600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C0C0C0"/>
              </a:highlight>
            </a:endParaRPr>
          </a:p>
        </p:txBody>
      </p:sp>
      <p:pic>
        <p:nvPicPr>
          <p:cNvPr id="50189" name="Picture 6">
            <a:extLst>
              <a:ext uri="{FF2B5EF4-FFF2-40B4-BE49-F238E27FC236}">
                <a16:creationId xmlns:a16="http://schemas.microsoft.com/office/drawing/2014/main" id="{A245AB4C-878F-4D0F-AC82-76CB7D308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1374775"/>
            <a:ext cx="375443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203D09DF-DD7A-43F0-B593-1F6B544B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5450" y="488950"/>
            <a:ext cx="4419600" cy="58674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sr-Cyrl-RS" sz="2400" dirty="0" err="1"/>
              <a:t>Косинусна</a:t>
            </a:r>
            <a:r>
              <a:rPr lang="sr-Cyrl-RS" sz="2400" dirty="0"/>
              <a:t> теорема-доказ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RS" sz="2400" dirty="0"/>
              <a:t>-Према </a:t>
            </a:r>
            <a:r>
              <a:rPr lang="sr-Cyrl-RS" sz="2400" dirty="0" err="1"/>
              <a:t>Питагориној</a:t>
            </a:r>
            <a:r>
              <a:rPr lang="sr-Cyrl-RS" sz="2400" dirty="0"/>
              <a:t> теореми се добија: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Cyrl-RS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RS" sz="2400" dirty="0"/>
              <a:t>-Заменом се добија: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Cyrl-RS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Cyrl-RS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Cyrl-RS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r-Cyrl-RS" sz="2400" dirty="0"/>
              <a:t>-Из правоуглог троугла </a:t>
            </a:r>
            <a:r>
              <a:rPr lang="sr-Latn-RS" sz="2400" dirty="0"/>
              <a:t>ACD</a:t>
            </a:r>
            <a:r>
              <a:rPr lang="sr-Cyrl-RS" sz="2400" dirty="0"/>
              <a:t> следи: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Cyrl-RS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Cyrl-RS" sz="2400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r-Cyrl-RS" sz="2400" dirty="0"/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C845D42D-8070-4397-9C95-ADCEACAA59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498850" cy="2573338"/>
          </a:xfrm>
          <a:noFill/>
        </p:spPr>
      </p:pic>
      <p:pic>
        <p:nvPicPr>
          <p:cNvPr id="51204" name="Picture 4">
            <a:extLst>
              <a:ext uri="{FF2B5EF4-FFF2-40B4-BE49-F238E27FC236}">
                <a16:creationId xmlns:a16="http://schemas.microsoft.com/office/drawing/2014/main" id="{DD35DAE7-9227-4B09-A0BF-93CCE093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1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>
            <a:extLst>
              <a:ext uri="{FF2B5EF4-FFF2-40B4-BE49-F238E27FC236}">
                <a16:creationId xmlns:a16="http://schemas.microsoft.com/office/drawing/2014/main" id="{5B80BBB3-0D38-459E-8736-E005404A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6718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id="{0BD70873-940A-4D26-8B2F-45445BEE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10526"/>
          <a:stretch>
            <a:fillRect/>
          </a:stretch>
        </p:blipFill>
        <p:spPr bwMode="auto">
          <a:xfrm>
            <a:off x="4876800" y="3352800"/>
            <a:ext cx="22717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1">
            <a:extLst>
              <a:ext uri="{FF2B5EF4-FFF2-40B4-BE49-F238E27FC236}">
                <a16:creationId xmlns:a16="http://schemas.microsoft.com/office/drawing/2014/main" id="{5E3572EB-A99D-434B-9E4B-F438441A7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/>
          <a:stretch>
            <a:fillRect/>
          </a:stretch>
        </p:blipFill>
        <p:spPr bwMode="auto">
          <a:xfrm>
            <a:off x="4951413" y="4876800"/>
            <a:ext cx="13700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2">
            <a:extLst>
              <a:ext uri="{FF2B5EF4-FFF2-40B4-BE49-F238E27FC236}">
                <a16:creationId xmlns:a16="http://schemas.microsoft.com/office/drawing/2014/main" id="{F163776A-2E66-42D8-B631-6E8C980F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2"/>
          <a:stretch>
            <a:fillRect/>
          </a:stretch>
        </p:blipFill>
        <p:spPr bwMode="auto">
          <a:xfrm>
            <a:off x="4951413" y="5775325"/>
            <a:ext cx="29892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12FB20-CCFD-43EC-B3BA-17CF2793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3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ТАНГЕНСНА ТЕОРЕМА</a:t>
            </a:r>
            <a:endParaRPr lang="sr-Latn-RS" dirty="0"/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68FC7AD2-D937-4550-9EE0-D2CA2429D8A3}"/>
              </a:ext>
            </a:extLst>
          </p:cNvPr>
          <p:cNvSpPr txBox="1">
            <a:spLocks/>
          </p:cNvSpPr>
          <p:nvPr/>
        </p:nvSpPr>
        <p:spPr bwMode="auto">
          <a:xfrm>
            <a:off x="217488" y="914400"/>
            <a:ext cx="8774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- говори о тангенсима полу-углова изражених помоћу страна троугла и полупречника уписаног круга у дати троугао.</a:t>
            </a:r>
            <a:endParaRPr lang="en-US" alt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543E7-BC67-451C-A6E3-82D8DF8CE79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5750" y="1549596"/>
            <a:ext cx="1970348" cy="10282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9D460-6194-4B6E-9677-8870DE8728D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6642" y="1879077"/>
            <a:ext cx="2043508" cy="369332"/>
          </a:xfrm>
          <a:prstGeom prst="rect">
            <a:avLst/>
          </a:prstGeom>
          <a:blipFill>
            <a:blip r:embed="rId3"/>
            <a:stretch>
              <a:fillRect l="-2687" t="-6557" b="-2623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56175-0F5D-4629-8A5B-E2DC608306D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36599" y="1752600"/>
            <a:ext cx="4552593" cy="63478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6A111-38F9-44B5-B232-2B0D84BFC0F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137" y="2610841"/>
            <a:ext cx="3737562" cy="497829"/>
          </a:xfrm>
          <a:prstGeom prst="rect">
            <a:avLst/>
          </a:prstGeom>
          <a:blipFill>
            <a:blip r:embed="rId5"/>
            <a:stretch>
              <a:fillRect b="-122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FBBC3-4385-4816-AAE9-4DCA84DA196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94737" y="2610841"/>
            <a:ext cx="3572388" cy="53354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6647BF-6D9E-4007-AD43-02C6D561835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137" y="3124776"/>
            <a:ext cx="2802114" cy="53860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FC6439-CC05-420A-BD5A-34108731C88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23287" y="3164910"/>
            <a:ext cx="2379626" cy="61651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6C80A7-8451-42F5-82FB-6ACAB30F43B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9800" y="3288501"/>
            <a:ext cx="2794035" cy="369332"/>
          </a:xfrm>
          <a:prstGeom prst="rect">
            <a:avLst/>
          </a:prstGeom>
          <a:blipFill>
            <a:blip r:embed="rId9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8FAB8-6EC8-4800-AE01-849B9ABB4E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137" y="3886200"/>
            <a:ext cx="4812600" cy="61651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4BC7F-4CCA-4BED-B7C6-24FA4EDEAFF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137" y="4502715"/>
            <a:ext cx="4812600" cy="61651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158E6-4E49-4A65-B445-D551C172203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41" y="5181600"/>
            <a:ext cx="2449966" cy="1079013"/>
          </a:xfrm>
          <a:prstGeom prst="rect">
            <a:avLst/>
          </a:prstGeom>
          <a:blipFill>
            <a:blip r:embed="rId12"/>
            <a:stretch>
              <a:fillRect r="-174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98114B-67B8-4122-9549-13FD326B988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65702" y="5063311"/>
            <a:ext cx="1563248" cy="369332"/>
          </a:xfrm>
          <a:prstGeom prst="rect">
            <a:avLst/>
          </a:prstGeom>
          <a:blipFill>
            <a:blip r:embed="rId13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975CD2-20D5-4EFE-B676-47D50087EC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84752" y="5432643"/>
            <a:ext cx="1563248" cy="369332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A45E02-ED41-4B49-925D-2450D3DB4EA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26263" y="5100180"/>
            <a:ext cx="5109604" cy="664926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3287" y="3108670"/>
            <a:ext cx="4990548" cy="777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1674978"/>
            <a:ext cx="1807392" cy="777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4497" y="3084402"/>
            <a:ext cx="2304753" cy="777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E3D2B-69FA-40C5-8846-31276353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17</a:t>
            </a:r>
            <a:endParaRPr lang="en-US" altLang="en-US" sz="20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63861B-38B2-4803-9D12-6F76A9A3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3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ТАНГЕНСНА ТЕОРЕМА</a:t>
            </a:r>
            <a:endParaRPr lang="sr-Latn-R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58D83-FBEC-4541-B40A-244F74FB319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390710"/>
            <a:ext cx="1723421" cy="923330"/>
          </a:xfrm>
          <a:prstGeom prst="rect">
            <a:avLst/>
          </a:prstGeom>
          <a:blipFill>
            <a:blip r:embed="rId2"/>
            <a:stretch>
              <a:fillRect b="-9868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B474F-6C12-4161-89E4-2BB1AE0F142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2323030"/>
            <a:ext cx="3158557" cy="6165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2AA37-6409-4CEB-A088-21438B3416B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3048000"/>
            <a:ext cx="4454938" cy="5335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47525-AB8E-40F1-BC78-114A798471F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6183" y="3581544"/>
            <a:ext cx="2590133" cy="369332"/>
          </a:xfrm>
          <a:prstGeom prst="rect">
            <a:avLst/>
          </a:prstGeom>
          <a:blipFill>
            <a:blip r:embed="rId5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97634-84D3-4CA6-BDC1-831C5968772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3918610"/>
            <a:ext cx="2571730" cy="369332"/>
          </a:xfrm>
          <a:prstGeom prst="rect">
            <a:avLst/>
          </a:prstGeom>
          <a:blipFill>
            <a:blip r:embed="rId6"/>
            <a:stretch>
              <a:fillRect b="-500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43906-ABFF-402F-BD45-5216E200404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01930" y="3733944"/>
            <a:ext cx="2716706" cy="646331"/>
          </a:xfrm>
          <a:prstGeom prst="rect">
            <a:avLst/>
          </a:prstGeom>
          <a:blipFill>
            <a:blip r:embed="rId7"/>
            <a:stretch>
              <a:fillRect l="-2022" t="-4717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AEE24A-8E65-429F-89EC-9EF0A0D59FB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4284414"/>
            <a:ext cx="6081857" cy="66492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2FB060-1ACE-452C-848E-BA1EA985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4949825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18 (Тангенсна теорема)</a:t>
            </a:r>
            <a:endParaRPr lang="en-US" alt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2DAC7-AC6E-4AC8-A3AE-F96D4835A20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6525" y="5349450"/>
            <a:ext cx="1723421" cy="923330"/>
          </a:xfrm>
          <a:prstGeom prst="rect">
            <a:avLst/>
          </a:prstGeom>
          <a:blipFill>
            <a:blip r:embed="rId9"/>
            <a:stretch>
              <a:fillRect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C1021-BFFE-4985-AC34-2B1B983B4BC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8277" y="5349450"/>
            <a:ext cx="1723421" cy="923330"/>
          </a:xfrm>
          <a:prstGeom prst="rect">
            <a:avLst/>
          </a:prstGeom>
          <a:blipFill>
            <a:blip r:embed="rId10"/>
            <a:stretch>
              <a:fillRect l="-1060"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 dirty="0">
                <a:noFill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1B6633-3366-40AF-9E4C-7978BE09ADA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3818" y="5562600"/>
            <a:ext cx="1489510" cy="369332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6260E2-962C-4316-8D72-19DFA82CB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19</a:t>
            </a:r>
            <a:endParaRPr lang="en-US" alt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6CA8F-EBFE-4087-A1D5-B0D8F675DE2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743" y="748935"/>
            <a:ext cx="1851661" cy="923330"/>
          </a:xfrm>
          <a:prstGeom prst="rect">
            <a:avLst/>
          </a:prstGeom>
          <a:blipFill>
            <a:blip r:embed="rId2"/>
            <a:stretch>
              <a:fillRect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FDE1C-051A-4FCA-B5D8-C1B9F3D6D63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3495" y="748935"/>
            <a:ext cx="1736822" cy="923330"/>
          </a:xfrm>
          <a:prstGeom prst="rect">
            <a:avLst/>
          </a:prstGeom>
          <a:blipFill>
            <a:blip r:embed="rId3"/>
            <a:stretch>
              <a:fillRect l="-1053"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 dirty="0">
                <a:noFill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1F6FD-1685-4924-BBAC-08EE277A67F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9036" y="962085"/>
            <a:ext cx="1489510" cy="36933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09293-AB4E-4D2C-93C0-FB0CC89D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129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20</a:t>
            </a:r>
            <a:endParaRPr lang="en-US" alt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71926-1F6C-4019-944E-A9769E6872B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743" y="2057400"/>
            <a:ext cx="1723421" cy="923330"/>
          </a:xfrm>
          <a:prstGeom prst="rect">
            <a:avLst/>
          </a:prstGeom>
          <a:blipFill>
            <a:blip r:embed="rId5"/>
            <a:stretch>
              <a:fillRect b="-9934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8539D-4099-4108-81C6-09E109CE587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3495" y="2057400"/>
            <a:ext cx="1736822" cy="923330"/>
          </a:xfrm>
          <a:prstGeom prst="rect">
            <a:avLst/>
          </a:prstGeom>
          <a:blipFill>
            <a:blip r:embed="rId6"/>
            <a:stretch>
              <a:fillRect l="-1053" b="-9934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6E9492-86F3-4A1B-90DA-193C819410E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9036" y="2270550"/>
            <a:ext cx="1489510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9737D-649D-4FDF-B252-7AC766FEB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2989263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en-US" sz="2000">
                <a:latin typeface="Times New Roman" panose="02020603050405020304" pitchFamily="18" charset="0"/>
              </a:rPr>
              <a:t>ПРИМЕР </a:t>
            </a:r>
            <a:r>
              <a:rPr lang="en-US" altLang="en-US" sz="2000">
                <a:latin typeface="Times New Roman" panose="02020603050405020304" pitchFamily="18" charset="0"/>
              </a:rPr>
              <a:t>21</a:t>
            </a:r>
            <a:endParaRPr lang="en-US" alt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753EF6-839A-438F-9FC3-59C1A7BC014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8686" y="3433795"/>
            <a:ext cx="1743619" cy="923330"/>
          </a:xfrm>
          <a:prstGeom prst="rect">
            <a:avLst/>
          </a:prstGeom>
          <a:blipFill>
            <a:blip r:embed="rId8"/>
            <a:stretch>
              <a:fillRect b="-9868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17B5E-E523-4DC3-B9CE-AB71613C574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00438" y="3433795"/>
            <a:ext cx="1846659" cy="923330"/>
          </a:xfrm>
          <a:prstGeom prst="rect">
            <a:avLst/>
          </a:prstGeom>
          <a:blipFill>
            <a:blip r:embed="rId9"/>
            <a:stretch>
              <a:fillRect l="-990" b="-9868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53C863-361F-4400-9E08-97A7FA4B9AD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5979" y="3646945"/>
            <a:ext cx="1489510" cy="36933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6B10F3-E780-472D-AA8D-3894EB8CE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sr-Latn-RS" sz="2000">
                <a:latin typeface="Times New Roman" panose="02020603050405020304" pitchFamily="18" charset="0"/>
              </a:rPr>
              <a:t>ПРИМЕР </a:t>
            </a:r>
            <a:r>
              <a:rPr lang="en-US" altLang="sr-Latn-RS" sz="2000"/>
              <a:t>22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22AD76-8962-4A62-B53E-2CEEC066FA92}"/>
              </a:ext>
            </a:extLst>
          </p:cNvPr>
          <p:cNvSpPr txBox="1">
            <a:spLocks/>
          </p:cNvSpPr>
          <p:nvPr/>
        </p:nvSpPr>
        <p:spPr bwMode="auto">
          <a:xfrm>
            <a:off x="217488" y="914400"/>
            <a:ext cx="8774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sr-Latn-RS" sz="2000">
                <a:latin typeface="Times New Roman" panose="02020603050405020304" pitchFamily="18" charset="0"/>
              </a:rPr>
              <a:t>На основу слике и података из табеле с</a:t>
            </a:r>
            <a:r>
              <a:rPr lang="en-US" altLang="sr-Latn-RS" sz="2000"/>
              <a:t>рачунати вредност угл</a:t>
            </a:r>
            <a:r>
              <a:rPr lang="sr-Cyrl-CS" altLang="sr-Latn-RS" sz="2000">
                <a:latin typeface="Times New Roman" panose="02020603050405020304" pitchFamily="18" charset="0"/>
              </a:rPr>
              <a:t>а </a:t>
            </a:r>
            <a:r>
              <a:rPr lang="el-GR" altLang="sr-Latn-RS" sz="2000">
                <a:latin typeface="Times New Roman" panose="02020603050405020304" pitchFamily="18" charset="0"/>
              </a:rPr>
              <a:t>β</a:t>
            </a:r>
            <a:r>
              <a:rPr lang="en-US" altLang="sr-Latn-RS" sz="2000" baseline="-25000"/>
              <a:t>19</a:t>
            </a:r>
            <a:r>
              <a:rPr lang="sr-Cyrl-CS" altLang="sr-Latn-RS" sz="2000">
                <a:latin typeface="Times New Roman" panose="02020603050405020304" pitchFamily="18" charset="0"/>
              </a:rPr>
              <a:t>.</a:t>
            </a:r>
            <a:endParaRPr lang="en-US" altLang="sr-Latn-RS" sz="2000"/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sr-Cyrl-CS" altLang="sr-Latn-RS" sz="2000">
                <a:latin typeface="Times New Roman" panose="02020603050405020304" pitchFamily="18" charset="0"/>
              </a:rPr>
              <a:t>- написати поступак решавања троуглова као и поступак рачунања вредности траженог угла.</a:t>
            </a:r>
            <a:endParaRPr lang="en-US" altLang="sr-Latn-RS" sz="2000"/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en-US" altLang="sr-Latn-RS" sz="2000"/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en-US" altLang="sr-Latn-RS" sz="20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780781-72BF-44C7-AB02-89844F975335}"/>
              </a:ext>
            </a:extLst>
          </p:cNvPr>
          <p:cNvGraphicFramePr>
            <a:graphicFrameLocks noGrp="1"/>
          </p:cNvGraphicFramePr>
          <p:nvPr/>
        </p:nvGraphicFramePr>
        <p:xfrm>
          <a:off x="314325" y="5105400"/>
          <a:ext cx="1689100" cy="577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d(</a:t>
                      </a:r>
                      <a:r>
                        <a:rPr lang="sr-Latn-RS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sr-Latn-RS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sr-Latn-R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lang="sr-Latn-RS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d(</a:t>
                      </a:r>
                      <a:r>
                        <a:rPr lang="sr-Latn-RS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sr-Latn-RS" sz="1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sr-Latn-R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lang="sr-Latn-RS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d(</a:t>
                      </a:r>
                      <a:r>
                        <a:rPr lang="sr-Latn-RS" sz="11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sr-Latn-RS" sz="110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979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.59 (m)</a:t>
                      </a:r>
                      <a:endParaRPr lang="sr-Latn-RS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D7826A2-975D-466C-90BA-AC26DF99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7432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37A86F-065A-49C0-8C26-08E7EB34547E}"/>
              </a:ext>
            </a:extLst>
          </p:cNvPr>
          <p:cNvGraphicFramePr>
            <a:graphicFrameLocks noGrp="1"/>
          </p:cNvGraphicFramePr>
          <p:nvPr/>
        </p:nvGraphicFramePr>
        <p:xfrm>
          <a:off x="217488" y="2057400"/>
          <a:ext cx="3516314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Станица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Визура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Први положај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Други положај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4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 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baseline="30000">
                          <a:effectLst/>
                        </a:rPr>
                        <a:t>o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′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baseline="30000" dirty="0">
                          <a:effectLst/>
                        </a:rPr>
                        <a:t>o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′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 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19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180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02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 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6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36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27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44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216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27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48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 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5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48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56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54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228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56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56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 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b="1" u="none" strike="noStrike">
                          <a:effectLst/>
                        </a:rPr>
                        <a:t> </a:t>
                      </a:r>
                      <a:endParaRPr lang="sr-Latn-R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 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 sz="1100"/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 sz="1100"/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 sz="1100" b="1"/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 sz="1100" dirty="0"/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 sz="1100" dirty="0"/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Станица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Визура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Први положај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Други положај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6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 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baseline="30000">
                          <a:effectLst/>
                        </a:rPr>
                        <a:t>o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′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baseline="30000" dirty="0">
                          <a:effectLst/>
                        </a:rPr>
                        <a:t>o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′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 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4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180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06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 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19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65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20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59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245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21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07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>
                          <a:effectLst/>
                        </a:rPr>
                        <a:t> 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20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135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23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</a:rPr>
                        <a:t>0</a:t>
                      </a:r>
                      <a:r>
                        <a:rPr lang="sr-Latn-RS" sz="1100" b="1" u="none" strike="noStrike" dirty="0">
                          <a:effectLst/>
                        </a:rPr>
                        <a:t>9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315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23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</a:rPr>
                        <a:t>17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u="none" strike="noStrike" dirty="0">
                          <a:effectLst/>
                        </a:rPr>
                        <a:t> 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/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/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/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/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sr-Latn-RS" dirty="0"/>
                    </a:p>
                  </a:txBody>
                  <a:tcPr marL="9526" marR="9526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3953C99-B0FF-4468-B9FD-23BB941B47EB}"/>
              </a:ext>
            </a:extLst>
          </p:cNvPr>
          <p:cNvGraphicFramePr>
            <a:graphicFrameLocks noGrp="1"/>
          </p:cNvGraphicFramePr>
          <p:nvPr/>
        </p:nvGraphicFramePr>
        <p:xfrm>
          <a:off x="3733800" y="2057400"/>
          <a:ext cx="2438400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6086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C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  <a:latin typeface="+mn-lt"/>
                        </a:rPr>
                        <a:t>Средине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  <a:latin typeface="+mn-lt"/>
                        </a:rPr>
                        <a:t>Ред. Средине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1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baseline="30000" dirty="0">
                          <a:effectLst/>
                          <a:latin typeface="+mn-lt"/>
                        </a:rPr>
                        <a:t>o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′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baseline="30000" dirty="0">
                          <a:effectLst/>
                          <a:latin typeface="+mn-lt"/>
                        </a:rPr>
                        <a:t>o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′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8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 +2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8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 +4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08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 +2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691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 +8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C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  <a:latin typeface="+mn-lt"/>
                        </a:rPr>
                        <a:t>Средине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r-Cyrl-RS" sz="1100" b="1" u="none" strike="noStrike" dirty="0">
                          <a:effectLst/>
                          <a:latin typeface="+mn-lt"/>
                        </a:rPr>
                        <a:t>Ред. Средине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8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baseline="30000">
                          <a:effectLst/>
                          <a:latin typeface="+mn-lt"/>
                        </a:rPr>
                        <a:t>o</a:t>
                      </a:r>
                      <a:endParaRPr lang="sr-Latn-R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′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baseline="30000" dirty="0">
                          <a:effectLst/>
                          <a:latin typeface="+mn-lt"/>
                        </a:rPr>
                        <a:t>o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′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″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08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 +6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08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 +8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177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 +8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u="none" strike="noStrike" dirty="0">
                          <a:effectLst/>
                          <a:latin typeface="+mn-lt"/>
                        </a:rPr>
                        <a:t> +22</a:t>
                      </a:r>
                      <a:endParaRPr lang="sr-Latn-R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ED6593-9624-4D69-9772-EC39EF625171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4343400"/>
          <a:ext cx="6858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6F0DC0-91E6-4BB3-AC03-199ECF21ED81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3048000"/>
          <a:ext cx="685800" cy="217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C1DF9F2-E94E-43CB-8CD0-41464DCD4737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3048000"/>
          <a:ext cx="685800" cy="217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CE08A25-39D5-4B22-BD78-E3CD30AB3E15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4343400"/>
          <a:ext cx="6858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08</a:t>
                      </a:r>
                      <a:endParaRPr lang="sr-Latn-R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ougao_1">
            <a:extLst>
              <a:ext uri="{FF2B5EF4-FFF2-40B4-BE49-F238E27FC236}">
                <a16:creationId xmlns:a16="http://schemas.microsoft.com/office/drawing/2014/main" id="{30E66CE6-7DC5-4ECC-B302-DCC5629F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071563"/>
            <a:ext cx="2146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BCC6F8-E6A5-41BB-AE9C-94AB1EC593B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31478" y="1071306"/>
            <a:ext cx="1870448" cy="923330"/>
          </a:xfrm>
          <a:prstGeom prst="rect">
            <a:avLst/>
          </a:prstGeom>
          <a:blipFill>
            <a:blip r:embed="rId3"/>
            <a:stretch>
              <a:fillRect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17AB9-480F-4727-B979-598147F299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0053" y="1991217"/>
            <a:ext cx="2177391" cy="369332"/>
          </a:xfrm>
          <a:prstGeom prst="rect">
            <a:avLst/>
          </a:prstGeom>
          <a:blipFill>
            <a:blip r:embed="rId4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CD12A-FBD3-4D21-A948-FEC6CBDDA11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8878" y="1994636"/>
            <a:ext cx="2142446" cy="3693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FBC53-3CF9-462A-93F6-9E0381BC092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7678" y="2389124"/>
            <a:ext cx="3031151" cy="56669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0FE3F-7AED-4C60-AF42-D9692B32393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31853" y="2487805"/>
            <a:ext cx="1980286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96FCA1-EC1C-496A-B645-F8070179436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19425" y="2925805"/>
            <a:ext cx="2995755" cy="56669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1552D-A979-44B8-A439-D683A41E807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600" y="3024486"/>
            <a:ext cx="1963294" cy="36933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pic>
        <p:nvPicPr>
          <p:cNvPr id="17411" name="Picture 3" descr="Trougao_2">
            <a:extLst>
              <a:ext uri="{FF2B5EF4-FFF2-40B4-BE49-F238E27FC236}">
                <a16:creationId xmlns:a16="http://schemas.microsoft.com/office/drawing/2014/main" id="{3B201FB0-1222-405D-A2D6-EB009209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741738"/>
            <a:ext cx="2287588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986591-359B-4F8D-B9BB-EA576A5539B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59092" y="3657600"/>
            <a:ext cx="2082493" cy="923330"/>
          </a:xfrm>
          <a:prstGeom prst="rect">
            <a:avLst/>
          </a:prstGeom>
          <a:blipFill>
            <a:blip r:embed="rId11"/>
            <a:stretch>
              <a:fillRect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EE9E56-44F7-483D-BC56-3580B9C052B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98320" y="4729600"/>
            <a:ext cx="1687192" cy="618246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6D3031-84CD-406A-80D7-0341588DAA0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4897" y="4737871"/>
            <a:ext cx="1199944" cy="60997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D2430A-422E-4E17-A6F8-A2193593D2A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9270" y="5347846"/>
            <a:ext cx="1605439" cy="369332"/>
          </a:xfrm>
          <a:prstGeom prst="rect">
            <a:avLst/>
          </a:prstGeom>
          <a:blipFill>
            <a:blip r:embed="rId14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07CB3-7583-4A6D-BA90-1A99AC9DAC2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56298" y="5726668"/>
            <a:ext cx="2177391" cy="369332"/>
          </a:xfrm>
          <a:prstGeom prst="rect">
            <a:avLst/>
          </a:prstGeom>
          <a:blipFill>
            <a:blip r:embed="rId15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D13AC0-44CF-4D47-BD24-723470503B0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8124" y="5730087"/>
            <a:ext cx="2270686" cy="369332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BF6972-21A9-4B09-9DCB-65A60AF2D8A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3225" y="6096000"/>
            <a:ext cx="2998128" cy="609975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A4F95-B271-4650-8ACC-67BF167D354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3767" y="6216321"/>
            <a:ext cx="2099486" cy="369332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978115-E1DD-4B4E-9EE3-7D5F57C3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sr-Latn-RS" sz="2000">
                <a:latin typeface="Times New Roman" panose="02020603050405020304" pitchFamily="18" charset="0"/>
              </a:rPr>
              <a:t>ПРИМЕР </a:t>
            </a:r>
            <a:r>
              <a:rPr lang="en-US" altLang="sr-Latn-RS" sz="2000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ougao_3">
            <a:extLst>
              <a:ext uri="{FF2B5EF4-FFF2-40B4-BE49-F238E27FC236}">
                <a16:creationId xmlns:a16="http://schemas.microsoft.com/office/drawing/2014/main" id="{51AF79CB-EC5A-4D22-A3E8-CE15916B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28675"/>
            <a:ext cx="17446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02B7B7-2FE3-4456-A808-7168E3328C5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5987" y="811527"/>
            <a:ext cx="2058320" cy="923330"/>
          </a:xfrm>
          <a:prstGeom prst="rect">
            <a:avLst/>
          </a:prstGeom>
          <a:blipFill>
            <a:blip r:embed="rId3"/>
            <a:stretch>
              <a:fillRect r="-1780" b="-9868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1EFAB-F057-457D-83E0-F74E70EB46D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5036" y="1879170"/>
            <a:ext cx="3624647" cy="6165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82F44-9A0E-4CFC-BC35-7CCA444520E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5987" y="2495685"/>
            <a:ext cx="5339475" cy="70872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540CD-3076-4D32-AC0F-BA6B20A5D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sr-Latn-RS" sz="2000">
                <a:latin typeface="Times New Roman" panose="02020603050405020304" pitchFamily="18" charset="0"/>
              </a:rPr>
              <a:t>ПРИМЕР </a:t>
            </a:r>
            <a:r>
              <a:rPr lang="en-US" altLang="sr-Latn-RS" sz="200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A8FDE-0811-4760-AEF1-4BB230828D5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3071" y="3204405"/>
            <a:ext cx="2590133" cy="369332"/>
          </a:xfrm>
          <a:prstGeom prst="rect">
            <a:avLst/>
          </a:prstGeom>
          <a:blipFill>
            <a:blip r:embed="rId6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42C1B-47BD-45C8-9C70-7A29970DDBE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9288" y="3541471"/>
            <a:ext cx="2571730" cy="369332"/>
          </a:xfrm>
          <a:prstGeom prst="rect">
            <a:avLst/>
          </a:prstGeom>
          <a:blipFill>
            <a:blip r:embed="rId7"/>
            <a:stretch>
              <a:fillRect b="-3279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A5595-39C9-4475-BEC6-86D928F2051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9288" y="3907275"/>
            <a:ext cx="6081857" cy="66492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46F65-1FAE-4E9C-86E4-65371D22349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3363890"/>
            <a:ext cx="2716706" cy="646331"/>
          </a:xfrm>
          <a:prstGeom prst="rect">
            <a:avLst/>
          </a:prstGeom>
          <a:blipFill>
            <a:blip r:embed="rId9"/>
            <a:stretch>
              <a:fillRect l="-1794" t="-4717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5800F-D3F9-4D97-A3E4-BA569606A6B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546" y="4724400"/>
            <a:ext cx="3700244" cy="369332"/>
          </a:xfrm>
          <a:prstGeom prst="rect">
            <a:avLst/>
          </a:prstGeom>
          <a:blipFill>
            <a:blip r:embed="rId10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A97704-E47A-4DE1-8F53-F496D9FF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sr-Latn-RS" sz="2000">
                <a:latin typeface="Times New Roman" panose="02020603050405020304" pitchFamily="18" charset="0"/>
              </a:rPr>
              <a:t>ПРИМЕР </a:t>
            </a:r>
            <a:r>
              <a:rPr lang="en-US" altLang="sr-Latn-RS" sz="2000"/>
              <a:t>23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DC160D-F02F-4CD2-A8CD-EF46F1568BFF}"/>
              </a:ext>
            </a:extLst>
          </p:cNvPr>
          <p:cNvSpPr txBox="1">
            <a:spLocks/>
          </p:cNvSpPr>
          <p:nvPr/>
        </p:nvSpPr>
        <p:spPr bwMode="auto">
          <a:xfrm>
            <a:off x="217488" y="914400"/>
            <a:ext cx="8774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en-US" altLang="sr-Latn-RS" sz="2000" dirty="0" err="1">
                <a:latin typeface="Times New Roman" panose="02020603050405020304" pitchFamily="18" charset="0"/>
              </a:rPr>
              <a:t>На</a:t>
            </a:r>
            <a:r>
              <a:rPr lang="en-US" altLang="sr-Latn-RS" sz="2000" dirty="0">
                <a:latin typeface="Times New Roman" panose="02020603050405020304" pitchFamily="18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</a:rPr>
              <a:t>основу</a:t>
            </a:r>
            <a:r>
              <a:rPr lang="en-US" altLang="sr-Latn-RS" sz="2000" dirty="0">
                <a:latin typeface="Times New Roman" panose="02020603050405020304" pitchFamily="18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</a:rPr>
              <a:t>слике</a:t>
            </a:r>
            <a:r>
              <a:rPr lang="en-US" altLang="sr-Latn-RS" sz="2000" dirty="0">
                <a:latin typeface="Times New Roman" panose="02020603050405020304" pitchFamily="18" charset="0"/>
              </a:rPr>
              <a:t> и </a:t>
            </a:r>
            <a:r>
              <a:rPr lang="en-US" altLang="sr-Latn-RS" sz="2000" dirty="0" err="1">
                <a:latin typeface="Times New Roman" panose="02020603050405020304" pitchFamily="18" charset="0"/>
              </a:rPr>
              <a:t>података</a:t>
            </a:r>
            <a:r>
              <a:rPr lang="en-US" altLang="sr-Latn-RS" sz="2000" dirty="0">
                <a:latin typeface="Times New Roman" panose="02020603050405020304" pitchFamily="18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</a:rPr>
              <a:t>из</a:t>
            </a:r>
            <a:r>
              <a:rPr lang="en-US" altLang="sr-Latn-RS" sz="2000" dirty="0">
                <a:latin typeface="Times New Roman" panose="02020603050405020304" pitchFamily="18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</a:rPr>
              <a:t>табеле</a:t>
            </a:r>
            <a:r>
              <a:rPr lang="en-US" altLang="sr-Latn-RS" sz="2000" dirty="0">
                <a:latin typeface="Times New Roman" panose="02020603050405020304" pitchFamily="18" charset="0"/>
              </a:rPr>
              <a:t> </a:t>
            </a:r>
            <a:r>
              <a:rPr lang="en-US" altLang="sr-Latn-RS" sz="2000" dirty="0" err="1">
                <a:latin typeface="Times New Roman" panose="02020603050405020304" pitchFamily="18" charset="0"/>
              </a:rPr>
              <a:t>с</a:t>
            </a:r>
            <a:r>
              <a:rPr lang="en-US" altLang="sr-Latn-RS" sz="2000" dirty="0" err="1"/>
              <a:t>рачунати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вредност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угл</a:t>
            </a:r>
            <a:r>
              <a:rPr lang="sr-Cyrl-CS" altLang="sr-Latn-RS" sz="2000" dirty="0">
                <a:latin typeface="Times New Roman" panose="02020603050405020304" pitchFamily="18" charset="0"/>
              </a:rPr>
              <a:t>а </a:t>
            </a:r>
            <a:r>
              <a:rPr lang="el-GR" altLang="sr-Latn-RS" sz="2000" dirty="0">
                <a:latin typeface="Times New Roman" panose="02020603050405020304" pitchFamily="18" charset="0"/>
              </a:rPr>
              <a:t>β</a:t>
            </a:r>
            <a:r>
              <a:rPr lang="en-US" altLang="sr-Latn-RS" sz="2000" dirty="0"/>
              <a:t> </a:t>
            </a:r>
            <a:r>
              <a:rPr lang="en-US" altLang="sr-Latn-RS" sz="2000" dirty="0">
                <a:latin typeface="Times New Roman" panose="02020603050405020304" pitchFamily="18" charset="0"/>
              </a:rPr>
              <a:t>и </a:t>
            </a:r>
            <a:r>
              <a:rPr lang="en-US" altLang="sr-Latn-RS" sz="2000" dirty="0" err="1">
                <a:latin typeface="Times New Roman" panose="02020603050405020304" pitchFamily="18" charset="0"/>
              </a:rPr>
              <a:t>дужине</a:t>
            </a:r>
            <a:r>
              <a:rPr lang="en-US" altLang="sr-Latn-RS" sz="2000" dirty="0">
                <a:latin typeface="Times New Roman" panose="02020603050405020304" pitchFamily="18" charset="0"/>
              </a:rPr>
              <a:t> </a:t>
            </a:r>
            <a:r>
              <a:rPr lang="en-US" altLang="sr-Latn-RS" sz="2000" dirty="0"/>
              <a:t>d</a:t>
            </a:r>
            <a:r>
              <a:rPr lang="en-US" altLang="sr-Latn-RS" sz="2000" baseline="-25000" dirty="0"/>
              <a:t>10-2</a:t>
            </a:r>
            <a:r>
              <a:rPr lang="sr-Cyrl-CS" altLang="sr-Latn-RS" sz="2000" dirty="0">
                <a:latin typeface="Times New Roman" panose="02020603050405020304" pitchFamily="18" charset="0"/>
              </a:rPr>
              <a:t>.</a:t>
            </a:r>
            <a:endParaRPr lang="en-US" altLang="sr-Latn-RS" sz="2000" dirty="0"/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r>
              <a:rPr lang="sr-Cyrl-CS" altLang="sr-Latn-RS" sz="2000" dirty="0">
                <a:latin typeface="Times New Roman" panose="02020603050405020304" pitchFamily="18" charset="0"/>
              </a:rPr>
              <a:t>- написати поступак решавања троуглова као и поступак рачунања вредности траженог угла.</a:t>
            </a:r>
            <a:endParaRPr lang="en-US" altLang="sr-Latn-RS" sz="2000" dirty="0"/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en-US" altLang="sr-Latn-RS" sz="2000" dirty="0"/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en-US" altLang="sr-Latn-RS" sz="2000" dirty="0"/>
          </a:p>
        </p:txBody>
      </p:sp>
      <p:pic>
        <p:nvPicPr>
          <p:cNvPr id="14342" name="Picture 10">
            <a:extLst>
              <a:ext uri="{FF2B5EF4-FFF2-40B4-BE49-F238E27FC236}">
                <a16:creationId xmlns:a16="http://schemas.microsoft.com/office/drawing/2014/main" id="{6327D93A-BAC5-4879-80C4-8E9503E0D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14550"/>
            <a:ext cx="41148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6D9828-0189-4119-8333-5B2971B24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833218"/>
              </p:ext>
            </p:extLst>
          </p:nvPr>
        </p:nvGraphicFramePr>
        <p:xfrm>
          <a:off x="217487" y="2257425"/>
          <a:ext cx="2101850" cy="250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С</a:t>
                      </a:r>
                      <a:r>
                        <a:rPr lang="en-US" sz="1100" dirty="0">
                          <a:effectLst/>
                        </a:rPr>
                        <a:t>т.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</a:rPr>
                        <a:t>В.</a:t>
                      </a:r>
                      <a:r>
                        <a:rPr lang="en-US" sz="1100">
                          <a:effectLst/>
                        </a:rPr>
                        <a:t>т.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 gridSpan="3">
                  <a:txBody>
                    <a:bodyPr/>
                    <a:lstStyle/>
                    <a:p>
                      <a:pPr algn="l"/>
                      <a:endParaRPr lang="sr-Latn-RS" sz="1000" dirty="0">
                        <a:effectLst/>
                        <a:latin typeface="Calibri"/>
                      </a:endParaRPr>
                    </a:p>
                  </a:txBody>
                  <a:tcPr marL="68572" marR="68572" marT="0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9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°</a:t>
                      </a:r>
                      <a:r>
                        <a:rPr lang="sr-Cyrl-RS" sz="1100">
                          <a:effectLst/>
                        </a:rPr>
                        <a:t>   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´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´´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10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359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96">
                <a:tc>
                  <a:txBody>
                    <a:bodyPr/>
                    <a:lstStyle/>
                    <a:p>
                      <a:pPr algn="l"/>
                      <a:endParaRPr lang="sr-Latn-RS" sz="1000">
                        <a:effectLst/>
                        <a:latin typeface="Calibri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A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991264B-02BD-4577-AC2C-274C2C5C2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2109"/>
              </p:ext>
            </p:extLst>
          </p:nvPr>
        </p:nvGraphicFramePr>
        <p:xfrm>
          <a:off x="2438400" y="2232025"/>
          <a:ext cx="2166937" cy="1262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Од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До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Дужина</a:t>
                      </a:r>
                      <a:r>
                        <a:rPr lang="en-US" sz="1200" dirty="0">
                          <a:effectLst/>
                        </a:rPr>
                        <a:t> (m)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11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78.06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176.95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179.47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sr-Latn-R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498.25</a:t>
                      </a:r>
                      <a:endParaRPr lang="sr-Latn-R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338" name="Object 16">
            <a:extLst>
              <a:ext uri="{FF2B5EF4-FFF2-40B4-BE49-F238E27FC236}">
                <a16:creationId xmlns:a16="http://schemas.microsoft.com/office/drawing/2014/main" id="{56BF3B7E-E9E4-4EE2-976B-7BAE37913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733800"/>
          <a:ext cx="1066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Equation" r:id="rId4" imgW="1066800" imgH="228600" progId="Equation.3">
                  <p:embed/>
                </p:oleObj>
              </mc:Choice>
              <mc:Fallback>
                <p:oleObj name="Equation" r:id="rId4" imgW="10668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33800"/>
                        <a:ext cx="1066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7">
            <a:extLst>
              <a:ext uri="{FF2B5EF4-FFF2-40B4-BE49-F238E27FC236}">
                <a16:creationId xmlns:a16="http://schemas.microsoft.com/office/drawing/2014/main" id="{2092B4A7-5F20-45B1-AD7A-9B96D9D5A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962400"/>
          <a:ext cx="1028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6" imgW="1028254" imgH="241195" progId="Equation.3">
                  <p:embed/>
                </p:oleObj>
              </mc:Choice>
              <mc:Fallback>
                <p:oleObj name="Equation" r:id="rId6" imgW="1028254" imgH="24119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2400"/>
                        <a:ext cx="1028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B41B52-B4C0-4C7C-BBCB-96C0333B797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61113" y="3803864"/>
            <a:ext cx="1606978" cy="923330"/>
          </a:xfrm>
          <a:prstGeom prst="rect">
            <a:avLst/>
          </a:prstGeom>
          <a:blipFill>
            <a:blip r:embed="rId2"/>
            <a:stretch>
              <a:fillRect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39CEF-8261-46C2-BB5B-4899B62C12B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98320" y="4729600"/>
            <a:ext cx="1687192" cy="6182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DEA6CB-94EB-4E00-B96D-358F19C7C40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4896" y="4755376"/>
            <a:ext cx="1216743" cy="56669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7DA9C-DE9E-4E64-99AB-A16C300A20F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9270" y="5347846"/>
            <a:ext cx="1733680" cy="369332"/>
          </a:xfrm>
          <a:prstGeom prst="rect">
            <a:avLst/>
          </a:prstGeom>
          <a:blipFill>
            <a:blip r:embed="rId5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A73975-DDF8-4380-91BC-A35C3502462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56298" y="5726668"/>
            <a:ext cx="2177391" cy="369332"/>
          </a:xfrm>
          <a:prstGeom prst="rect">
            <a:avLst/>
          </a:prstGeom>
          <a:blipFill>
            <a:blip r:embed="rId6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079F8B-4785-417A-B224-72447C08FCA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8124" y="5730087"/>
            <a:ext cx="2125647" cy="369332"/>
          </a:xfrm>
          <a:prstGeom prst="rect">
            <a:avLst/>
          </a:prstGeom>
          <a:blipFill>
            <a:blip r:embed="rId7"/>
            <a:stretch>
              <a:fillRect b="-3279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63B6D-370F-45BD-BE46-14DDD3CEB3D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3225" y="6096000"/>
            <a:ext cx="2977354" cy="56669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FF309-4F81-4515-AFA5-5D9CFA93DC3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3767" y="6216321"/>
            <a:ext cx="1963294" cy="36933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7058E-96BA-4CA5-B1F1-B64F9249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sr-Latn-RS" sz="2000">
                <a:latin typeface="Times New Roman" panose="02020603050405020304" pitchFamily="18" charset="0"/>
              </a:rPr>
              <a:t>ПРИМЕР </a:t>
            </a:r>
            <a:r>
              <a:rPr lang="en-US" altLang="sr-Latn-RS" sz="2000"/>
              <a:t>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ED2F2-A674-44C9-9CE0-18AF77632E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860425"/>
            <a:ext cx="17668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FF378E-89D0-443B-BBFF-CB9A2D688D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729038"/>
            <a:ext cx="2141538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1FAA49C-0743-4959-B9CE-DBB3977B9B0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09353" y="168453"/>
            <a:ext cx="1723421" cy="923330"/>
          </a:xfrm>
          <a:prstGeom prst="rect">
            <a:avLst/>
          </a:prstGeom>
          <a:blipFill>
            <a:blip r:embed="rId12"/>
            <a:stretch>
              <a:fillRect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62F6DA-78C9-4E32-A05A-46F5E7B72A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45438" y="1110833"/>
            <a:ext cx="3624647" cy="61651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C64AE3-603E-4CB6-AC1C-05FC850E94B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26389" y="1727348"/>
            <a:ext cx="5038109" cy="708720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C40D08-B736-4ED5-9786-688523A033F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3473" y="2436068"/>
            <a:ext cx="2590133" cy="369332"/>
          </a:xfrm>
          <a:prstGeom prst="rect">
            <a:avLst/>
          </a:prstGeom>
          <a:blipFill>
            <a:blip r:embed="rId15"/>
            <a:stretch>
              <a:fillRect b="-13333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C3C7A-6388-4048-8C95-C7073407B20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49690" y="2773134"/>
            <a:ext cx="2571730" cy="369332"/>
          </a:xfrm>
          <a:prstGeom prst="rect">
            <a:avLst/>
          </a:prstGeom>
          <a:blipFill>
            <a:blip r:embed="rId16"/>
            <a:stretch>
              <a:fillRect b="-5000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3129BA-1F9C-4DB1-A029-162D80F3F8B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49690" y="3138938"/>
            <a:ext cx="6165214" cy="664926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0CA581C-A158-4FE3-97BF-47694B72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7188"/>
            <a:ext cx="80010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27A8BD-0B27-496F-8EA4-7371CF517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728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572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sr-Cyrl-CS" altLang="sr-Latn-RS" sz="2000">
                <a:latin typeface="Times New Roman" panose="02020603050405020304" pitchFamily="18" charset="0"/>
              </a:rPr>
              <a:t>ПРИМЕР </a:t>
            </a:r>
            <a:r>
              <a:rPr lang="en-US" altLang="sr-Latn-RS" sz="2000"/>
              <a:t>23</a:t>
            </a: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814B3611-17AE-4809-891F-BE9A98AD6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11213"/>
            <a:ext cx="20383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236F1-1208-4D48-958B-43D254C0101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43200" y="609600"/>
            <a:ext cx="2148217" cy="923330"/>
          </a:xfrm>
          <a:prstGeom prst="rect">
            <a:avLst/>
          </a:prstGeom>
          <a:blipFill>
            <a:blip r:embed="rId4"/>
            <a:stretch>
              <a:fillRect b="-10596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D17465-8DFC-40B0-A4BD-AE07DF5C8AC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80407" y="1535336"/>
            <a:ext cx="1687192" cy="61824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5AF688-E015-4F2E-A209-51F5F84F7CB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6984" y="1577920"/>
            <a:ext cx="1216743" cy="56669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0DD1C5-9B29-4AD0-A9CD-795DEA2192B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1357" y="2153582"/>
            <a:ext cx="1733680" cy="369332"/>
          </a:xfrm>
          <a:prstGeom prst="rect">
            <a:avLst/>
          </a:prstGeom>
          <a:blipFill>
            <a:blip r:embed="rId7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EF1835-340D-45F9-ABD2-229CA4E47A7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8385" y="2532404"/>
            <a:ext cx="2177391" cy="369332"/>
          </a:xfrm>
          <a:prstGeom prst="rect">
            <a:avLst/>
          </a:prstGeom>
          <a:blipFill>
            <a:blip r:embed="rId8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84EA1-92A9-423F-8C0E-F7141BDCF5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10211" y="2535823"/>
            <a:ext cx="2125647" cy="369332"/>
          </a:xfrm>
          <a:prstGeom prst="rect">
            <a:avLst/>
          </a:prstGeom>
          <a:blipFill>
            <a:blip r:embed="rId9"/>
            <a:stretch>
              <a:fillRect b="-3279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C62973-6432-491D-BF3B-7E60C4E26AD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5312" y="2901736"/>
            <a:ext cx="2977354" cy="56669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640A89-7F1A-4C30-8E7C-AADEE8F3EE9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65854" y="3022057"/>
            <a:ext cx="1963294" cy="369332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74EFE88D-2695-41C7-BFA1-27523F53D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1363" y="39751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39751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334DA2C-B9B9-4498-93CD-5D2A5C0DA26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4800600"/>
            <a:ext cx="3747564" cy="651781"/>
          </a:xfrm>
          <a:prstGeom prst="rect">
            <a:avLst/>
          </a:prstGeom>
          <a:blipFill>
            <a:blip r:embed="rId14"/>
            <a:stretch>
              <a:fillRect l="-488" t="-3774"/>
            </a:stretch>
          </a:blipFill>
        </p:spPr>
        <p:txBody>
          <a:bodyPr/>
          <a:lstStyle/>
          <a:p>
            <a:pPr>
              <a:defRPr/>
            </a:pPr>
            <a:r>
              <a:rPr lang="sr-Latn-R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79B7F-35F1-4D81-9595-F34D1020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191000"/>
            <a:ext cx="8686800" cy="2286000"/>
          </a:xfrm>
        </p:spPr>
        <p:txBody>
          <a:bodyPr>
            <a:normAutofit/>
          </a:bodyPr>
          <a:lstStyle/>
          <a:p>
            <a:pPr marL="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u="sng" dirty="0"/>
              <a:t>Хоризонтални угао</a:t>
            </a:r>
            <a:r>
              <a:rPr lang="en-US" sz="2400" dirty="0"/>
              <a:t>,</a:t>
            </a:r>
            <a:r>
              <a:rPr lang="ru-RU" sz="2400" dirty="0"/>
              <a:t> је угао у хоризонталној</a:t>
            </a:r>
            <a:r>
              <a:rPr lang="en-US" sz="2400" dirty="0"/>
              <a:t> </a:t>
            </a:r>
            <a:r>
              <a:rPr lang="ru-RU" sz="2400" dirty="0"/>
              <a:t>равни </a:t>
            </a:r>
            <a:r>
              <a:rPr lang="en-US" sz="2400" dirty="0"/>
              <a:t> (</a:t>
            </a:r>
            <a:r>
              <a:rPr lang="el-GR" sz="2400" dirty="0"/>
              <a:t>π</a:t>
            </a:r>
            <a:r>
              <a:rPr lang="en-US" sz="2400" dirty="0"/>
              <a:t>A)</a:t>
            </a:r>
            <a:r>
              <a:rPr lang="ru-RU" sz="2400" dirty="0"/>
              <a:t>, која садржи тачку </a:t>
            </a:r>
            <a:r>
              <a:rPr lang="ru-RU" sz="2400" i="1" dirty="0"/>
              <a:t>А</a:t>
            </a:r>
            <a:r>
              <a:rPr lang="ru-RU" sz="2400" dirty="0"/>
              <a:t>.</a:t>
            </a:r>
            <a:endParaRPr lang="en-US" sz="2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/>
              <a:t>теме угла је у тачки </a:t>
            </a:r>
            <a:r>
              <a:rPr lang="ru-RU" sz="2400" i="1" dirty="0"/>
              <a:t>А,</a:t>
            </a:r>
            <a:endParaRPr lang="en-US" sz="2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/>
              <a:t>краци су дефинисани ортогоналним пројекцијама просторних праваца </a:t>
            </a:r>
            <a:r>
              <a:rPr lang="en-US" sz="2400" i="1" dirty="0"/>
              <a:t>AB </a:t>
            </a:r>
            <a:r>
              <a:rPr lang="ru-RU" sz="2400" dirty="0"/>
              <a:t>и </a:t>
            </a:r>
            <a:r>
              <a:rPr lang="en-US" sz="2400" i="1" dirty="0"/>
              <a:t>AC </a:t>
            </a:r>
            <a:r>
              <a:rPr lang="ru-RU" sz="2400" dirty="0"/>
              <a:t>на хоризонталну раван </a:t>
            </a:r>
            <a:r>
              <a:rPr lang="en-US" sz="2400" dirty="0"/>
              <a:t>Π</a:t>
            </a:r>
            <a:r>
              <a:rPr lang="ru-RU" sz="2400" dirty="0"/>
              <a:t>А.</a:t>
            </a:r>
            <a:endParaRPr lang="en-US" sz="2400" dirty="0"/>
          </a:p>
          <a:p>
            <a:pPr marL="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dirty="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0381036-211C-4AF5-99F5-65DB5DC2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33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">
            <a:extLst>
              <a:ext uri="{FF2B5EF4-FFF2-40B4-BE49-F238E27FC236}">
                <a16:creationId xmlns:a16="http://schemas.microsoft.com/office/drawing/2014/main" id="{ABB3C139-9F49-4F7B-B4B8-D0B07F20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1485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E5F24-0826-4FE5-B229-2A4BC084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191000"/>
            <a:ext cx="8686800" cy="2514600"/>
          </a:xfrm>
        </p:spPr>
        <p:txBody>
          <a:bodyPr>
            <a:normAutofit fontScale="92500" lnSpcReduction="20000"/>
          </a:bodyPr>
          <a:lstStyle/>
          <a:p>
            <a:pPr marL="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u="sng" dirty="0"/>
              <a:t>Вертикални угао (</a:t>
            </a:r>
            <a:r>
              <a:rPr lang="en-US" sz="2000" b="1" u="sng" dirty="0"/>
              <a:t>α</a:t>
            </a:r>
            <a:r>
              <a:rPr lang="ru-RU" sz="2000" b="1" u="sng" dirty="0"/>
              <a:t>) </a:t>
            </a:r>
            <a:r>
              <a:rPr lang="ru-RU" sz="2000" dirty="0"/>
              <a:t>,</a:t>
            </a:r>
            <a:r>
              <a:rPr lang="ru-RU" sz="2000" b="1" dirty="0"/>
              <a:t> </a:t>
            </a:r>
            <a:r>
              <a:rPr lang="ru-RU" sz="2000" dirty="0"/>
              <a:t>је угао између неке праве и хоризонталне равни и  мери се у вертикалној равни.</a:t>
            </a:r>
            <a:endParaRPr lang="en-US" sz="2000" dirty="0"/>
          </a:p>
          <a:p>
            <a:pPr marL="34747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Вертикала продире небеску сферу изнад хоризонта у тачки која се зове </a:t>
            </a:r>
            <a:r>
              <a:rPr lang="ru-RU" sz="2000" b="1" u="sng" dirty="0"/>
              <a:t>ЗЕНИТ</a:t>
            </a:r>
            <a:r>
              <a:rPr lang="ru-RU" sz="2000" dirty="0"/>
              <a:t>, а испод хоризонта у тачки који се зове </a:t>
            </a:r>
            <a:r>
              <a:rPr lang="ru-RU" sz="2000" b="1" u="sng" dirty="0"/>
              <a:t>НАДИР</a:t>
            </a:r>
            <a:r>
              <a:rPr lang="ru-RU" sz="2000" dirty="0"/>
              <a:t>.</a:t>
            </a:r>
            <a:endParaRPr lang="en-US" sz="20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Вертикални угао је угао који правац визуре заклапа са хоризонталном равни, и мери се у вертикалној равни која садржи визуру.</a:t>
            </a:r>
            <a:endParaRPr lang="en-US" sz="20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Уколико је визурна тачка изнад хоризонта, вертикални угао је позитиван и може имати вредности </a:t>
            </a:r>
            <a:r>
              <a:rPr lang="ru-RU" sz="2000" b="1" dirty="0">
                <a:solidFill>
                  <a:srgbClr val="FFFF00"/>
                </a:solidFill>
              </a:rPr>
              <a:t>од 0 до 90</a:t>
            </a:r>
            <a:r>
              <a:rPr lang="ru-RU" sz="2000" dirty="0"/>
              <a:t>.</a:t>
            </a:r>
            <a:endParaRPr lang="en-US" sz="20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Ако је визурна тачка испод хоризонта вредност угла се креће </a:t>
            </a:r>
            <a:r>
              <a:rPr lang="ru-RU" sz="2000" b="1" dirty="0">
                <a:solidFill>
                  <a:srgbClr val="FFFF00"/>
                </a:solidFill>
              </a:rPr>
              <a:t>од 0 до - 90</a:t>
            </a:r>
            <a:r>
              <a:rPr lang="ru-RU" sz="2000" dirty="0"/>
              <a:t>.</a:t>
            </a:r>
            <a:endParaRPr lang="en-US" sz="2000" dirty="0"/>
          </a:p>
          <a:p>
            <a:pPr marL="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3095AEE4-E8EC-427F-BC18-FE6100319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75"/>
            <a:ext cx="533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">
            <a:extLst>
              <a:ext uri="{FF2B5EF4-FFF2-40B4-BE49-F238E27FC236}">
                <a16:creationId xmlns:a16="http://schemas.microsoft.com/office/drawing/2014/main" id="{E274DE4B-22DD-4259-835E-0AFD3F710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1047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>
            <a:extLst>
              <a:ext uri="{FF2B5EF4-FFF2-40B4-BE49-F238E27FC236}">
                <a16:creationId xmlns:a16="http://schemas.microsoft.com/office/drawing/2014/main" id="{D3D605AF-A2B6-4471-8335-557A61AAD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667000"/>
            <a:ext cx="952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064A76-8DB3-4214-80E5-86A622F8CFF9}"/>
              </a:ext>
            </a:extLst>
          </p:cNvPr>
          <p:cNvCxnSpPr/>
          <p:nvPr/>
        </p:nvCxnSpPr>
        <p:spPr>
          <a:xfrm>
            <a:off x="2143125" y="685800"/>
            <a:ext cx="0" cy="509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4F59394-7268-495D-94DD-8B29B71A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14325"/>
            <a:ext cx="97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ru-RU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ЗЕНИТ</a:t>
            </a:r>
            <a:endParaRPr lang="en-US" alt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4BEAB6-CBB0-45C2-8DEF-D80C5AB8BC14}"/>
              </a:ext>
            </a:extLst>
          </p:cNvPr>
          <p:cNvCxnSpPr/>
          <p:nvPr/>
        </p:nvCxnSpPr>
        <p:spPr>
          <a:xfrm flipH="1" flipV="1">
            <a:off x="2143125" y="3887788"/>
            <a:ext cx="3175" cy="3286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Rectangle 12">
            <a:extLst>
              <a:ext uri="{FF2B5EF4-FFF2-40B4-BE49-F238E27FC236}">
                <a16:creationId xmlns:a16="http://schemas.microsoft.com/office/drawing/2014/main" id="{47E5B9FB-C0CA-4419-9905-3C484EEA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67150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ru-RU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НАДИР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2BEF4-49D3-44CE-ADD7-83E68B76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191000"/>
            <a:ext cx="8686800" cy="2514600"/>
          </a:xfrm>
        </p:spPr>
        <p:txBody>
          <a:bodyPr>
            <a:normAutofit/>
          </a:bodyPr>
          <a:lstStyle/>
          <a:p>
            <a:pPr marL="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u="sng" dirty="0"/>
              <a:t>Зенитно одстојање (</a:t>
            </a:r>
            <a:r>
              <a:rPr lang="en-US" sz="2000" b="1" u="sng" dirty="0"/>
              <a:t>Z</a:t>
            </a:r>
            <a:r>
              <a:rPr lang="ru-RU" sz="2000" b="1" u="sng" dirty="0"/>
              <a:t>)</a:t>
            </a:r>
            <a:r>
              <a:rPr lang="ru-RU" sz="2000" u="sng" dirty="0"/>
              <a:t> </a:t>
            </a:r>
            <a:r>
              <a:rPr lang="ru-RU" sz="2000" dirty="0"/>
              <a:t>је вредност угла која се добија ротацијом правца вертикале од правца зенита до правца одређене визурне тачке у смеру кретања казаљке на часовнику.</a:t>
            </a:r>
          </a:p>
          <a:p>
            <a:pPr marL="34747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/>
              <a:t>Зенитно одстојање може имати вредности </a:t>
            </a:r>
            <a:r>
              <a:rPr lang="ru-RU" sz="2000" b="1" dirty="0">
                <a:solidFill>
                  <a:srgbClr val="FFFF00"/>
                </a:solidFill>
              </a:rPr>
              <a:t>од 0 до 180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(не постоје негативне вредности)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α</a:t>
            </a:r>
            <a:r>
              <a:rPr lang="ru-RU" sz="2000" b="1" dirty="0">
                <a:solidFill>
                  <a:srgbClr val="FFFF00"/>
                </a:solidFill>
              </a:rPr>
              <a:t> + </a:t>
            </a:r>
            <a:r>
              <a:rPr lang="en-US" sz="2000" b="1" dirty="0">
                <a:solidFill>
                  <a:srgbClr val="FFFF00"/>
                </a:solidFill>
              </a:rPr>
              <a:t>Z</a:t>
            </a:r>
            <a:r>
              <a:rPr lang="ru-RU" sz="2000" b="1" dirty="0">
                <a:solidFill>
                  <a:srgbClr val="FFFF00"/>
                </a:solidFill>
              </a:rPr>
              <a:t> = 90</a:t>
            </a:r>
            <a:r>
              <a:rPr lang="ru-RU" sz="2000" b="1" baseline="30000" dirty="0">
                <a:solidFill>
                  <a:srgbClr val="FFFF00"/>
                </a:solidFill>
              </a:rPr>
              <a:t>0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27EE7FE5-3A0A-489C-8541-A5B24D6A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33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>
            <a:extLst>
              <a:ext uri="{FF2B5EF4-FFF2-40B4-BE49-F238E27FC236}">
                <a16:creationId xmlns:a16="http://schemas.microsoft.com/office/drawing/2014/main" id="{95451CB0-DFC7-4B96-851D-404D4F8D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104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669A0D51-910E-40E3-869A-368470A5B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575"/>
            <a:ext cx="106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12593</TotalTime>
  <Words>3454</Words>
  <Application>Microsoft Office PowerPoint</Application>
  <PresentationFormat>On-screen Show (4:3)</PresentationFormat>
  <Paragraphs>1280</Paragraphs>
  <Slides>60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Book Antiqua</vt:lpstr>
      <vt:lpstr>Calibri</vt:lpstr>
      <vt:lpstr>Cambria Math</vt:lpstr>
      <vt:lpstr>Lucida Sans</vt:lpstr>
      <vt:lpstr>Times New Roman</vt:lpstr>
      <vt:lpstr>Wingdings</vt:lpstr>
      <vt:lpstr>Wingdings 2</vt:lpstr>
      <vt:lpstr>Wingdings 3</vt:lpstr>
      <vt:lpstr>YuTimes</vt:lpstr>
      <vt:lpstr>Apex</vt:lpstr>
      <vt:lpstr>Equation</vt:lpstr>
      <vt:lpstr>Worksheet</vt:lpstr>
      <vt:lpstr>УВОД У ГЕОДЕЗИЈУ ВЕЖБЕ</vt:lpstr>
      <vt:lpstr>ПРАВИЛНИК ПОЛАГАЊА ИСПИТА</vt:lpstr>
      <vt:lpstr>ПРАВИЛНИК ПОЛАГАЊА ИСПИТА</vt:lpstr>
      <vt:lpstr>ДЕФИНИЦИЈА УГЛА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ЈЕДИНИЦЕ ЗА МЕРЕЊЕ УГЛОВА</vt:lpstr>
      <vt:lpstr>PowerPoint Presentation</vt:lpstr>
      <vt:lpstr>ПРЕТВАРАЊЕ УГЛОВА ИЗ ЈЕДНЕ УГЛОВНЕ ПОДЕЛЕ У ДРУГУ</vt:lpstr>
      <vt:lpstr>PowerPoint Presentation</vt:lpstr>
      <vt:lpstr>PowerPoint Presentation</vt:lpstr>
      <vt:lpstr>НАПОМЕНА</vt:lpstr>
      <vt:lpstr>PowerPoint Presentation</vt:lpstr>
      <vt:lpstr>PowerPoint Presentation</vt:lpstr>
      <vt:lpstr>PowerPoint Presentation</vt:lpstr>
      <vt:lpstr>PowerPoint Presentation</vt:lpstr>
      <vt:lpstr>ЈЕДИНИЦЕ ЗА МЕРЕЊЕ ДУЖИНА</vt:lpstr>
      <vt:lpstr>ПРЕТВАРАЊЕ ДУЖИНА ИЗ ЈЕДНОГ СИСТЕМА ЈЕДИНИЦА У ДРУГИ </vt:lpstr>
      <vt:lpstr>PowerPoint Presentation</vt:lpstr>
      <vt:lpstr>ЈЕДИНИЦЕ ЗА МЕРЕЊЕ ПОВРШИНА</vt:lpstr>
      <vt:lpstr>PowerPoint Presentation</vt:lpstr>
      <vt:lpstr>МЕТОДЕ МЕРЕЊА ХОРИЗОНТАЛНИХ УГЛОВА</vt:lpstr>
      <vt:lpstr>Поступак мерења – Проста метода</vt:lpstr>
      <vt:lpstr>МЕТОДЕ МЕРЕЊА ХОРИЗОНТАЛНИХ УГЛОВА</vt:lpstr>
      <vt:lpstr>Поступак мерења – Гирусна метода</vt:lpstr>
      <vt:lpstr>Поступак мерења – Гирусна метода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СИНУСНА ТЕОРЕМА</vt:lpstr>
      <vt:lpstr>PowerPoint Presentation</vt:lpstr>
      <vt:lpstr>PowerPoint Presentation</vt:lpstr>
      <vt:lpstr>PowerPoint Presentation</vt:lpstr>
      <vt:lpstr>KOСИНУСНА ТЕОРЕМА</vt:lpstr>
      <vt:lpstr>PowerPoint Presentation</vt:lpstr>
      <vt:lpstr>ТАНГЕНСНА ТЕОРЕМА</vt:lpstr>
      <vt:lpstr>ТАНГЕНСНА ТЕОРЕМА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GeoGIS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ГЕОДЕЗИЈУ</dc:title>
  <dc:creator>Markovic_FTN</dc:creator>
  <cp:lastModifiedBy>Davidović Marina</cp:lastModifiedBy>
  <cp:revision>275</cp:revision>
  <dcterms:created xsi:type="dcterms:W3CDTF">2010-11-29T12:22:34Z</dcterms:created>
  <dcterms:modified xsi:type="dcterms:W3CDTF">2025-12-14T18:24:38Z</dcterms:modified>
</cp:coreProperties>
</file>